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51206400" cy="32918400"/>
  <p:notesSz cx="32918400" cy="51206400"/>
  <p:defaultTextStyle>
    <a:defPPr>
      <a:defRPr lang="en-US"/>
    </a:defPPr>
    <a:lvl1pPr algn="l" rtl="0" fontAlgn="base">
      <a:spcBef>
        <a:spcPct val="0"/>
      </a:spcBef>
      <a:spcAft>
        <a:spcPct val="0"/>
      </a:spcAft>
      <a:defRPr sz="2700" b="1" kern="1200">
        <a:solidFill>
          <a:schemeClr val="bg1"/>
        </a:solidFill>
        <a:latin typeface="Arial" charset="0"/>
        <a:ea typeface="+mn-ea"/>
        <a:cs typeface="+mn-cs"/>
      </a:defRPr>
    </a:lvl1pPr>
    <a:lvl2pPr marL="457200" algn="l" rtl="0" fontAlgn="base">
      <a:spcBef>
        <a:spcPct val="0"/>
      </a:spcBef>
      <a:spcAft>
        <a:spcPct val="0"/>
      </a:spcAft>
      <a:defRPr sz="2700" b="1" kern="1200">
        <a:solidFill>
          <a:schemeClr val="bg1"/>
        </a:solidFill>
        <a:latin typeface="Arial" charset="0"/>
        <a:ea typeface="+mn-ea"/>
        <a:cs typeface="+mn-cs"/>
      </a:defRPr>
    </a:lvl2pPr>
    <a:lvl3pPr marL="914400" algn="l" rtl="0" fontAlgn="base">
      <a:spcBef>
        <a:spcPct val="0"/>
      </a:spcBef>
      <a:spcAft>
        <a:spcPct val="0"/>
      </a:spcAft>
      <a:defRPr sz="2700" b="1" kern="1200">
        <a:solidFill>
          <a:schemeClr val="bg1"/>
        </a:solidFill>
        <a:latin typeface="Arial" charset="0"/>
        <a:ea typeface="+mn-ea"/>
        <a:cs typeface="+mn-cs"/>
      </a:defRPr>
    </a:lvl3pPr>
    <a:lvl4pPr marL="1371600" algn="l" rtl="0" fontAlgn="base">
      <a:spcBef>
        <a:spcPct val="0"/>
      </a:spcBef>
      <a:spcAft>
        <a:spcPct val="0"/>
      </a:spcAft>
      <a:defRPr sz="2700" b="1" kern="1200">
        <a:solidFill>
          <a:schemeClr val="bg1"/>
        </a:solidFill>
        <a:latin typeface="Arial" charset="0"/>
        <a:ea typeface="+mn-ea"/>
        <a:cs typeface="+mn-cs"/>
      </a:defRPr>
    </a:lvl4pPr>
    <a:lvl5pPr marL="1828800" algn="l" rtl="0" fontAlgn="base">
      <a:spcBef>
        <a:spcPct val="0"/>
      </a:spcBef>
      <a:spcAft>
        <a:spcPct val="0"/>
      </a:spcAft>
      <a:defRPr sz="2700" b="1" kern="1200">
        <a:solidFill>
          <a:schemeClr val="bg1"/>
        </a:solidFill>
        <a:latin typeface="Arial" charset="0"/>
        <a:ea typeface="+mn-ea"/>
        <a:cs typeface="+mn-cs"/>
      </a:defRPr>
    </a:lvl5pPr>
    <a:lvl6pPr marL="2286000" algn="l" defTabSz="914400" rtl="0" eaLnBrk="1" latinLnBrk="0" hangingPunct="1">
      <a:defRPr sz="2700" b="1" kern="1200">
        <a:solidFill>
          <a:schemeClr val="bg1"/>
        </a:solidFill>
        <a:latin typeface="Arial" charset="0"/>
        <a:ea typeface="+mn-ea"/>
        <a:cs typeface="+mn-cs"/>
      </a:defRPr>
    </a:lvl6pPr>
    <a:lvl7pPr marL="2743200" algn="l" defTabSz="914400" rtl="0" eaLnBrk="1" latinLnBrk="0" hangingPunct="1">
      <a:defRPr sz="2700" b="1" kern="1200">
        <a:solidFill>
          <a:schemeClr val="bg1"/>
        </a:solidFill>
        <a:latin typeface="Arial" charset="0"/>
        <a:ea typeface="+mn-ea"/>
        <a:cs typeface="+mn-cs"/>
      </a:defRPr>
    </a:lvl7pPr>
    <a:lvl8pPr marL="3200400" algn="l" defTabSz="914400" rtl="0" eaLnBrk="1" latinLnBrk="0" hangingPunct="1">
      <a:defRPr sz="2700" b="1" kern="1200">
        <a:solidFill>
          <a:schemeClr val="bg1"/>
        </a:solidFill>
        <a:latin typeface="Arial" charset="0"/>
        <a:ea typeface="+mn-ea"/>
        <a:cs typeface="+mn-cs"/>
      </a:defRPr>
    </a:lvl8pPr>
    <a:lvl9pPr marL="3657600" algn="l" defTabSz="914400" rtl="0" eaLnBrk="1" latinLnBrk="0" hangingPunct="1">
      <a:defRPr sz="27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00CC"/>
    <a:srgbClr val="0000FF"/>
    <a:srgbClr val="EAE9CC"/>
    <a:srgbClr val="0066FF"/>
    <a:srgbClr val="FFFF00"/>
    <a:srgbClr val="ECEBFF"/>
    <a:srgbClr val="F1EFFB"/>
    <a:srgbClr val="FDED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8807" autoAdjust="0"/>
    <p:restoredTop sz="99776" autoAdjust="0"/>
  </p:normalViewPr>
  <p:slideViewPr>
    <p:cSldViewPr snapToGrid="0">
      <p:cViewPr varScale="1">
        <p:scale>
          <a:sx n="23" d="100"/>
          <a:sy n="23" d="100"/>
        </p:scale>
        <p:origin x="-1608" y="-108"/>
      </p:cViewPr>
      <p:guideLst>
        <p:guide orient="horz" pos="715"/>
        <p:guide orient="horz" pos="19632"/>
        <p:guide orient="horz" pos="3730"/>
        <p:guide orient="horz" pos="2131"/>
        <p:guide pos="7438"/>
        <p:guide pos="8410"/>
        <p:guide pos="15311"/>
        <p:guide pos="24533"/>
        <p:guide pos="1153"/>
        <p:guide pos="16329"/>
        <p:guide pos="23566"/>
        <p:guide pos="30874"/>
      </p:guideLst>
    </p:cSldViewPr>
  </p:slideViewPr>
  <p:outlineViewPr>
    <p:cViewPr>
      <p:scale>
        <a:sx n="33" d="100"/>
        <a:sy n="33" d="100"/>
      </p:scale>
      <p:origin x="0" y="0"/>
    </p:cViewPr>
  </p:outlineViewPr>
  <p:notesTextViewPr>
    <p:cViewPr>
      <p:scale>
        <a:sx n="100" d="100"/>
        <a:sy n="100" d="100"/>
      </p:scale>
      <p:origin x="0" y="0"/>
    </p:cViewPr>
  </p:notesTextViewPr>
  <p:gridSpacing cx="914400" cy="9144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39635" y="10226675"/>
            <a:ext cx="43527133"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1384" y="18653125"/>
            <a:ext cx="3584363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BE0646-4036-45C4-AC25-354700D384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680C9E-B32E-47E9-9B10-4536AD0C72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4984" y="2925765"/>
            <a:ext cx="10881783"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39634" y="2925765"/>
            <a:ext cx="324421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915D42-6418-4F27-BCD7-C8AE889820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7124B2-C73C-46AF-88A9-6DAD9EDA54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153440"/>
            <a:ext cx="43525016"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3952538"/>
            <a:ext cx="4352501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F66A2C-CDF0-44BE-9533-BCBECA6EC7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39634" y="9510715"/>
            <a:ext cx="2166196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704801" y="9510715"/>
            <a:ext cx="2166196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5804DA-486D-4828-9888-AFB7FACD2C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1168" y="1317625"/>
            <a:ext cx="46084067"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1166" y="7369177"/>
            <a:ext cx="2262505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1166" y="10439402"/>
            <a:ext cx="2262505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1718" y="7369177"/>
            <a:ext cx="22633516"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1718" y="10439402"/>
            <a:ext cx="22633516"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7FF98E-757E-4139-A5AF-5C80DEAD80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4C8FEE-4B16-4709-8353-7AFD20A6E4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Ref idx="1001">
        <a:schemeClr val="bg1"/>
      </p:bgRef>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47B0B6F-CC41-4B21-B19C-31B3E40F6A8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1167" y="1311275"/>
            <a:ext cx="16846551"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434"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1167" y="6888163"/>
            <a:ext cx="1684655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6157A7-0352-49E5-A157-13704200EC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235" y="23042565"/>
            <a:ext cx="3072341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7235" y="2941640"/>
            <a:ext cx="30723417"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7235" y="25763540"/>
            <a:ext cx="3072341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EEF06B-14FF-4512-961B-D13203C888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39635" y="2925763"/>
            <a:ext cx="43527133" cy="5486400"/>
          </a:xfrm>
          <a:prstGeom prst="rect">
            <a:avLst/>
          </a:prstGeom>
          <a:noFill/>
          <a:ln w="9525">
            <a:noFill/>
            <a:miter lim="800000"/>
            <a:headEnd/>
            <a:tailEnd/>
          </a:ln>
        </p:spPr>
        <p:txBody>
          <a:bodyPr vert="horz" wrap="square" lIns="407334" tIns="203672" rIns="407334" bIns="20367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839635" y="9509127"/>
            <a:ext cx="43527133" cy="19751675"/>
          </a:xfrm>
          <a:prstGeom prst="rect">
            <a:avLst/>
          </a:prstGeom>
          <a:noFill/>
          <a:ln w="9525">
            <a:noFill/>
            <a:miter lim="800000"/>
            <a:headEnd/>
            <a:tailEnd/>
          </a:ln>
        </p:spPr>
        <p:txBody>
          <a:bodyPr vert="horz" wrap="square" lIns="407334" tIns="203672" rIns="407334" bIns="2036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39634" y="29992640"/>
            <a:ext cx="10668000" cy="2193925"/>
          </a:xfrm>
          <a:prstGeom prst="rect">
            <a:avLst/>
          </a:prstGeom>
          <a:noFill/>
          <a:ln w="9525">
            <a:noFill/>
            <a:miter lim="800000"/>
            <a:headEnd/>
            <a:tailEnd/>
          </a:ln>
        </p:spPr>
        <p:txBody>
          <a:bodyPr vert="horz" wrap="square" lIns="407334" tIns="203672" rIns="407334" bIns="203672" numCol="1" anchor="t" anchorCtr="0" compatLnSpc="1">
            <a:prstTxWarp prst="textNoShape">
              <a:avLst/>
            </a:prstTxWarp>
          </a:bodyPr>
          <a:lstStyle>
            <a:lvl1pPr>
              <a:defRPr sz="6200" b="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7496368" y="29992640"/>
            <a:ext cx="16213667" cy="2193925"/>
          </a:xfrm>
          <a:prstGeom prst="rect">
            <a:avLst/>
          </a:prstGeom>
          <a:noFill/>
          <a:ln w="9525">
            <a:noFill/>
            <a:miter lim="800000"/>
            <a:headEnd/>
            <a:tailEnd/>
          </a:ln>
        </p:spPr>
        <p:txBody>
          <a:bodyPr vert="horz" wrap="square" lIns="407334" tIns="203672" rIns="407334" bIns="203672" numCol="1" anchor="t" anchorCtr="0" compatLnSpc="1">
            <a:prstTxWarp prst="textNoShape">
              <a:avLst/>
            </a:prstTxWarp>
          </a:bodyPr>
          <a:lstStyle>
            <a:lvl1pPr algn="ctr">
              <a:defRPr sz="6200" b="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36698766" y="29992640"/>
            <a:ext cx="10668000" cy="2193925"/>
          </a:xfrm>
          <a:prstGeom prst="rect">
            <a:avLst/>
          </a:prstGeom>
          <a:noFill/>
          <a:ln w="9525">
            <a:noFill/>
            <a:miter lim="800000"/>
            <a:headEnd/>
            <a:tailEnd/>
          </a:ln>
        </p:spPr>
        <p:txBody>
          <a:bodyPr vert="horz" wrap="square" lIns="407334" tIns="203672" rIns="407334" bIns="203672" numCol="1" anchor="t" anchorCtr="0" compatLnSpc="1">
            <a:prstTxWarp prst="textNoShape">
              <a:avLst/>
            </a:prstTxWarp>
          </a:bodyPr>
          <a:lstStyle>
            <a:lvl1pPr algn="r">
              <a:defRPr sz="6200" b="0">
                <a:solidFill>
                  <a:schemeClr val="tx1"/>
                </a:solidFill>
                <a:latin typeface="Times New Roman" pitchFamily="18" charset="0"/>
              </a:defRPr>
            </a:lvl1pPr>
          </a:lstStyle>
          <a:p>
            <a:pPr>
              <a:defRPr/>
            </a:pPr>
            <a:fld id="{57AD4895-DE8D-4B95-B597-A6996913C0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075113" rtl="0" eaLnBrk="0" fontAlgn="base" hangingPunct="0">
        <a:spcBef>
          <a:spcPct val="0"/>
        </a:spcBef>
        <a:spcAft>
          <a:spcPct val="0"/>
        </a:spcAft>
        <a:defRPr sz="19600">
          <a:solidFill>
            <a:schemeClr val="tx2"/>
          </a:solidFill>
          <a:latin typeface="+mj-lt"/>
          <a:ea typeface="+mj-ea"/>
          <a:cs typeface="+mj-cs"/>
        </a:defRPr>
      </a:lvl1pPr>
      <a:lvl2pPr algn="ctr" defTabSz="4075113" rtl="0" eaLnBrk="0" fontAlgn="base" hangingPunct="0">
        <a:spcBef>
          <a:spcPct val="0"/>
        </a:spcBef>
        <a:spcAft>
          <a:spcPct val="0"/>
        </a:spcAft>
        <a:defRPr sz="19600">
          <a:solidFill>
            <a:schemeClr val="tx2"/>
          </a:solidFill>
          <a:latin typeface="Times New Roman" pitchFamily="18" charset="0"/>
        </a:defRPr>
      </a:lvl2pPr>
      <a:lvl3pPr algn="ctr" defTabSz="4075113" rtl="0" eaLnBrk="0" fontAlgn="base" hangingPunct="0">
        <a:spcBef>
          <a:spcPct val="0"/>
        </a:spcBef>
        <a:spcAft>
          <a:spcPct val="0"/>
        </a:spcAft>
        <a:defRPr sz="19600">
          <a:solidFill>
            <a:schemeClr val="tx2"/>
          </a:solidFill>
          <a:latin typeface="Times New Roman" pitchFamily="18" charset="0"/>
        </a:defRPr>
      </a:lvl3pPr>
      <a:lvl4pPr algn="ctr" defTabSz="4075113" rtl="0" eaLnBrk="0" fontAlgn="base" hangingPunct="0">
        <a:spcBef>
          <a:spcPct val="0"/>
        </a:spcBef>
        <a:spcAft>
          <a:spcPct val="0"/>
        </a:spcAft>
        <a:defRPr sz="19600">
          <a:solidFill>
            <a:schemeClr val="tx2"/>
          </a:solidFill>
          <a:latin typeface="Times New Roman" pitchFamily="18" charset="0"/>
        </a:defRPr>
      </a:lvl4pPr>
      <a:lvl5pPr algn="ctr" defTabSz="4075113" rtl="0" eaLnBrk="0" fontAlgn="base" hangingPunct="0">
        <a:spcBef>
          <a:spcPct val="0"/>
        </a:spcBef>
        <a:spcAft>
          <a:spcPct val="0"/>
        </a:spcAft>
        <a:defRPr sz="19600">
          <a:solidFill>
            <a:schemeClr val="tx2"/>
          </a:solidFill>
          <a:latin typeface="Times New Roman" pitchFamily="18" charset="0"/>
        </a:defRPr>
      </a:lvl5pPr>
      <a:lvl6pPr marL="457200" algn="ctr" defTabSz="4075113" rtl="0" fontAlgn="base">
        <a:spcBef>
          <a:spcPct val="0"/>
        </a:spcBef>
        <a:spcAft>
          <a:spcPct val="0"/>
        </a:spcAft>
        <a:defRPr sz="19600">
          <a:solidFill>
            <a:schemeClr val="tx2"/>
          </a:solidFill>
          <a:latin typeface="Times New Roman" pitchFamily="18" charset="0"/>
        </a:defRPr>
      </a:lvl6pPr>
      <a:lvl7pPr marL="914400" algn="ctr" defTabSz="4075113" rtl="0" fontAlgn="base">
        <a:spcBef>
          <a:spcPct val="0"/>
        </a:spcBef>
        <a:spcAft>
          <a:spcPct val="0"/>
        </a:spcAft>
        <a:defRPr sz="19600">
          <a:solidFill>
            <a:schemeClr val="tx2"/>
          </a:solidFill>
          <a:latin typeface="Times New Roman" pitchFamily="18" charset="0"/>
        </a:defRPr>
      </a:lvl7pPr>
      <a:lvl8pPr marL="1371600" algn="ctr" defTabSz="4075113" rtl="0" fontAlgn="base">
        <a:spcBef>
          <a:spcPct val="0"/>
        </a:spcBef>
        <a:spcAft>
          <a:spcPct val="0"/>
        </a:spcAft>
        <a:defRPr sz="19600">
          <a:solidFill>
            <a:schemeClr val="tx2"/>
          </a:solidFill>
          <a:latin typeface="Times New Roman" pitchFamily="18" charset="0"/>
        </a:defRPr>
      </a:lvl8pPr>
      <a:lvl9pPr marL="1828800" algn="ctr" defTabSz="4075113" rtl="0" fontAlgn="base">
        <a:spcBef>
          <a:spcPct val="0"/>
        </a:spcBef>
        <a:spcAft>
          <a:spcPct val="0"/>
        </a:spcAft>
        <a:defRPr sz="19600">
          <a:solidFill>
            <a:schemeClr val="tx2"/>
          </a:solidFill>
          <a:latin typeface="Times New Roman" pitchFamily="18"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n-ea"/>
          <a:cs typeface="+mn-cs"/>
        </a:defRPr>
      </a:lvl1pPr>
      <a:lvl2pPr marL="3311525" indent="-1273175" algn="l" defTabSz="4075113" rtl="0" eaLnBrk="0" fontAlgn="base" hangingPunct="0">
        <a:spcBef>
          <a:spcPct val="20000"/>
        </a:spcBef>
        <a:spcAft>
          <a:spcPct val="0"/>
        </a:spcAft>
        <a:buChar char="–"/>
        <a:defRPr sz="12500">
          <a:solidFill>
            <a:schemeClr val="tx1"/>
          </a:solidFill>
          <a:latin typeface="+mn-lt"/>
        </a:defRPr>
      </a:lvl2pPr>
      <a:lvl3pPr marL="5094288" indent="-1019175" algn="l" defTabSz="4075113" rtl="0" eaLnBrk="0" fontAlgn="base" hangingPunct="0">
        <a:spcBef>
          <a:spcPct val="20000"/>
        </a:spcBef>
        <a:spcAft>
          <a:spcPct val="0"/>
        </a:spcAft>
        <a:buChar char="•"/>
        <a:defRPr sz="10700">
          <a:solidFill>
            <a:schemeClr val="tx1"/>
          </a:solidFill>
          <a:latin typeface="+mn-lt"/>
        </a:defRPr>
      </a:lvl3pPr>
      <a:lvl4pPr marL="7132638" indent="-1019175" algn="l" defTabSz="4075113" rtl="0" eaLnBrk="0" fontAlgn="base" hangingPunct="0">
        <a:spcBef>
          <a:spcPct val="20000"/>
        </a:spcBef>
        <a:spcAft>
          <a:spcPct val="0"/>
        </a:spcAft>
        <a:buChar char="–"/>
        <a:defRPr sz="8900">
          <a:solidFill>
            <a:schemeClr val="tx1"/>
          </a:solidFill>
          <a:latin typeface="+mn-lt"/>
        </a:defRPr>
      </a:lvl4pPr>
      <a:lvl5pPr marL="9169400" indent="-1017588" algn="l" defTabSz="4075113" rtl="0" eaLnBrk="0" fontAlgn="base" hangingPunct="0">
        <a:spcBef>
          <a:spcPct val="20000"/>
        </a:spcBef>
        <a:spcAft>
          <a:spcPct val="0"/>
        </a:spcAft>
        <a:buChar char="»"/>
        <a:defRPr sz="8900">
          <a:solidFill>
            <a:schemeClr val="tx1"/>
          </a:solidFill>
          <a:latin typeface="+mn-lt"/>
        </a:defRPr>
      </a:lvl5pPr>
      <a:lvl6pPr marL="9626600" indent="-1017588" algn="l" defTabSz="4075113" rtl="0" fontAlgn="base">
        <a:spcBef>
          <a:spcPct val="20000"/>
        </a:spcBef>
        <a:spcAft>
          <a:spcPct val="0"/>
        </a:spcAft>
        <a:buChar char="»"/>
        <a:defRPr sz="8900">
          <a:solidFill>
            <a:schemeClr val="tx1"/>
          </a:solidFill>
          <a:latin typeface="+mn-lt"/>
        </a:defRPr>
      </a:lvl6pPr>
      <a:lvl7pPr marL="10083800" indent="-1017588" algn="l" defTabSz="4075113" rtl="0" fontAlgn="base">
        <a:spcBef>
          <a:spcPct val="20000"/>
        </a:spcBef>
        <a:spcAft>
          <a:spcPct val="0"/>
        </a:spcAft>
        <a:buChar char="»"/>
        <a:defRPr sz="8900">
          <a:solidFill>
            <a:schemeClr val="tx1"/>
          </a:solidFill>
          <a:latin typeface="+mn-lt"/>
        </a:defRPr>
      </a:lvl7pPr>
      <a:lvl8pPr marL="10541000" indent="-1017588" algn="l" defTabSz="4075113" rtl="0" fontAlgn="base">
        <a:spcBef>
          <a:spcPct val="20000"/>
        </a:spcBef>
        <a:spcAft>
          <a:spcPct val="0"/>
        </a:spcAft>
        <a:buChar char="»"/>
        <a:defRPr sz="8900">
          <a:solidFill>
            <a:schemeClr val="tx1"/>
          </a:solidFill>
          <a:latin typeface="+mn-lt"/>
        </a:defRPr>
      </a:lvl8pPr>
      <a:lvl9pPr marL="10998200" indent="-1017588" algn="l" defTabSz="4075113"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1.jp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AutoShape 52"/>
          <p:cNvSpPr>
            <a:spLocks noChangeArrowheads="1"/>
          </p:cNvSpPr>
          <p:nvPr/>
        </p:nvSpPr>
        <p:spPr bwMode="auto">
          <a:xfrm>
            <a:off x="1993526" y="5998813"/>
            <a:ext cx="14973300" cy="5013992"/>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54" name="AutoShape 52"/>
          <p:cNvSpPr>
            <a:spLocks noChangeArrowheads="1"/>
          </p:cNvSpPr>
          <p:nvPr/>
        </p:nvSpPr>
        <p:spPr bwMode="auto">
          <a:xfrm>
            <a:off x="34371786" y="23520520"/>
            <a:ext cx="15319264" cy="6478879"/>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47" name="AutoShape 52"/>
          <p:cNvSpPr>
            <a:spLocks noChangeArrowheads="1"/>
          </p:cNvSpPr>
          <p:nvPr/>
        </p:nvSpPr>
        <p:spPr bwMode="auto">
          <a:xfrm>
            <a:off x="34371786" y="5998813"/>
            <a:ext cx="15319264" cy="8860187"/>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35" name="AutoShape 52"/>
          <p:cNvSpPr>
            <a:spLocks noChangeArrowheads="1"/>
          </p:cNvSpPr>
          <p:nvPr/>
        </p:nvSpPr>
        <p:spPr bwMode="auto">
          <a:xfrm>
            <a:off x="2015515" y="20112224"/>
            <a:ext cx="14973299" cy="11372157"/>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36" name="AutoShape 52"/>
          <p:cNvSpPr>
            <a:spLocks noChangeArrowheads="1"/>
          </p:cNvSpPr>
          <p:nvPr/>
        </p:nvSpPr>
        <p:spPr bwMode="auto">
          <a:xfrm>
            <a:off x="1993526" y="11792607"/>
            <a:ext cx="14973300" cy="7535917"/>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34" name="AutoShape 52"/>
          <p:cNvSpPr>
            <a:spLocks noChangeArrowheads="1"/>
          </p:cNvSpPr>
          <p:nvPr/>
        </p:nvSpPr>
        <p:spPr bwMode="auto">
          <a:xfrm>
            <a:off x="17846421" y="5815166"/>
            <a:ext cx="15535903" cy="8304639"/>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2118" name="AutoShape 70"/>
          <p:cNvSpPr>
            <a:spLocks noChangeArrowheads="1"/>
          </p:cNvSpPr>
          <p:nvPr/>
        </p:nvSpPr>
        <p:spPr bwMode="auto">
          <a:xfrm>
            <a:off x="8156023" y="1057057"/>
            <a:ext cx="35075283" cy="3937000"/>
          </a:xfrm>
          <a:prstGeom prst="roundRect">
            <a:avLst>
              <a:gd name="adj" fmla="val 16667"/>
            </a:avLst>
          </a:prstGeom>
          <a:blipFill dpi="0" rotWithShape="1">
            <a:blip r:embed="rId5">
              <a:alphaModFix amt="78000"/>
            </a:blip>
            <a:srcRect/>
            <a:stretch>
              <a:fillRect/>
            </a:stretch>
          </a:blipFill>
          <a:ln w="9525">
            <a:solidFill>
              <a:schemeClr val="tx1"/>
            </a:solidFill>
            <a:round/>
            <a:headEnd/>
            <a:tailEnd/>
          </a:ln>
          <a:effectLst/>
        </p:spPr>
        <p:txBody>
          <a:bodyPr wrap="none" anchor="ctr"/>
          <a:lstStyle/>
          <a:p>
            <a:pPr>
              <a:defRPr/>
            </a:pPr>
            <a:endParaRPr lang="en-US"/>
          </a:p>
        </p:txBody>
      </p:sp>
      <p:sp>
        <p:nvSpPr>
          <p:cNvPr id="3083" name="TextBox 9"/>
          <p:cNvSpPr txBox="1">
            <a:spLocks noChangeArrowheads="1"/>
          </p:cNvSpPr>
          <p:nvPr/>
        </p:nvSpPr>
        <p:spPr bwMode="auto">
          <a:xfrm>
            <a:off x="2622176" y="13240787"/>
            <a:ext cx="13759978" cy="5509148"/>
          </a:xfrm>
          <a:prstGeom prst="rect">
            <a:avLst/>
          </a:prstGeom>
          <a:noFill/>
          <a:ln w="9525">
            <a:noFill/>
            <a:miter lim="800000"/>
            <a:headEnd/>
            <a:tailEnd/>
          </a:ln>
        </p:spPr>
        <p:txBody>
          <a:bodyPr wrap="square" lIns="91388" tIns="45694" rIns="91388" bIns="45694">
            <a:spAutoFit/>
          </a:bodyPr>
          <a:lstStyle/>
          <a:p>
            <a:pPr marL="515938" indent="-34925" defTabSz="466725" eaLnBrk="0" hangingPunct="0">
              <a:tabLst>
                <a:tab pos="1703388" algn="l"/>
              </a:tabLst>
            </a:pPr>
            <a:r>
              <a:rPr lang="en-US" sz="3200" dirty="0">
                <a:solidFill>
                  <a:schemeClr val="tx1"/>
                </a:solidFill>
                <a:cs typeface="Arial" charset="0"/>
              </a:rPr>
              <a:t>1997:</a:t>
            </a:r>
            <a:r>
              <a:rPr lang="en-US" sz="3200" b="0" dirty="0">
                <a:solidFill>
                  <a:schemeClr val="tx1"/>
                </a:solidFill>
                <a:cs typeface="Arial" charset="0"/>
              </a:rPr>
              <a:t>	DEA  and ONDCP co-sponsored formation of </a:t>
            </a:r>
            <a:r>
              <a:rPr lang="en-US" sz="3200" b="0" dirty="0" smtClean="0">
                <a:solidFill>
                  <a:schemeClr val="tx1"/>
                </a:solidFill>
                <a:cs typeface="Arial" charset="0"/>
              </a:rPr>
              <a:t>the Technical 	Working </a:t>
            </a:r>
            <a:r>
              <a:rPr lang="en-US" sz="3200" b="0" dirty="0">
                <a:solidFill>
                  <a:schemeClr val="tx1"/>
                </a:solidFill>
                <a:cs typeface="Arial" charset="0"/>
              </a:rPr>
              <a:t>Group for the Analysis of </a:t>
            </a:r>
            <a:r>
              <a:rPr lang="en-US" sz="3200" b="0" dirty="0" smtClean="0">
                <a:solidFill>
                  <a:schemeClr val="tx1"/>
                </a:solidFill>
                <a:cs typeface="Arial" charset="0"/>
              </a:rPr>
              <a:t>Seized Drugs </a:t>
            </a:r>
            <a:r>
              <a:rPr lang="en-US" sz="3200" b="0" dirty="0">
                <a:solidFill>
                  <a:schemeClr val="tx1"/>
                </a:solidFill>
                <a:cs typeface="Arial" charset="0"/>
              </a:rPr>
              <a:t>(TWGDRUG)</a:t>
            </a:r>
          </a:p>
          <a:p>
            <a:pPr marL="515938" indent="-34925" defTabSz="466725" eaLnBrk="0" hangingPunct="0">
              <a:tabLst>
                <a:tab pos="1703388" algn="l"/>
              </a:tabLst>
            </a:pPr>
            <a:endParaRPr lang="en-US" sz="3200" b="0" dirty="0">
              <a:solidFill>
                <a:schemeClr val="tx1"/>
              </a:solidFill>
              <a:cs typeface="Arial" charset="0"/>
            </a:endParaRPr>
          </a:p>
          <a:p>
            <a:pPr marL="515938" indent="-34925" defTabSz="466725" eaLnBrk="0" hangingPunct="0">
              <a:tabLst>
                <a:tab pos="1703388" algn="l"/>
              </a:tabLst>
            </a:pPr>
            <a:r>
              <a:rPr lang="en-US" sz="3200" dirty="0">
                <a:solidFill>
                  <a:schemeClr val="tx1"/>
                </a:solidFill>
                <a:cs typeface="Arial" charset="0"/>
              </a:rPr>
              <a:t>1999:</a:t>
            </a:r>
            <a:r>
              <a:rPr lang="en-US" sz="3200" b="0" dirty="0">
                <a:solidFill>
                  <a:schemeClr val="tx1"/>
                </a:solidFill>
                <a:cs typeface="Arial" charset="0"/>
              </a:rPr>
              <a:t>	Forensic scientists from the United States, England, 	</a:t>
            </a:r>
            <a:r>
              <a:rPr lang="en-US" sz="3200" b="0" dirty="0" smtClean="0">
                <a:solidFill>
                  <a:schemeClr val="tx1"/>
                </a:solidFill>
                <a:cs typeface="Arial" charset="0"/>
              </a:rPr>
              <a:t>Canada</a:t>
            </a:r>
            <a:r>
              <a:rPr lang="en-US" sz="3200" b="0" dirty="0">
                <a:solidFill>
                  <a:schemeClr val="tx1"/>
                </a:solidFill>
                <a:cs typeface="Arial" charset="0"/>
              </a:rPr>
              <a:t>, </a:t>
            </a:r>
            <a:r>
              <a:rPr lang="en-US" sz="3200" b="0" dirty="0" smtClean="0">
                <a:solidFill>
                  <a:schemeClr val="tx1"/>
                </a:solidFill>
                <a:cs typeface="Arial" charset="0"/>
              </a:rPr>
              <a:t>	Australia</a:t>
            </a:r>
            <a:r>
              <a:rPr lang="en-US" sz="3200" b="0" dirty="0">
                <a:solidFill>
                  <a:schemeClr val="tx1"/>
                </a:solidFill>
                <a:cs typeface="Arial" charset="0"/>
              </a:rPr>
              <a:t>, Japan, Germany, the Netherlands, </a:t>
            </a:r>
            <a:r>
              <a:rPr lang="en-US" sz="3200" b="0" dirty="0" smtClean="0">
                <a:solidFill>
                  <a:schemeClr val="tx1"/>
                </a:solidFill>
                <a:cs typeface="Arial" charset="0"/>
              </a:rPr>
              <a:t>United </a:t>
            </a:r>
            <a:r>
              <a:rPr lang="en-US" sz="3200" b="0" dirty="0">
                <a:solidFill>
                  <a:schemeClr val="tx1"/>
                </a:solidFill>
                <a:cs typeface="Arial" charset="0"/>
              </a:rPr>
              <a:t>Nations, </a:t>
            </a:r>
            <a:r>
              <a:rPr lang="en-US" sz="3200" b="0" dirty="0" smtClean="0">
                <a:solidFill>
                  <a:schemeClr val="tx1"/>
                </a:solidFill>
                <a:cs typeface="Arial" charset="0"/>
              </a:rPr>
              <a:t>	international </a:t>
            </a:r>
            <a:r>
              <a:rPr lang="en-US" sz="3200" b="0" dirty="0">
                <a:solidFill>
                  <a:schemeClr val="tx1"/>
                </a:solidFill>
                <a:cs typeface="Arial" charset="0"/>
              </a:rPr>
              <a:t>forensic  organizations and </a:t>
            </a:r>
            <a:r>
              <a:rPr lang="en-US" sz="3200" b="0" dirty="0" smtClean="0">
                <a:solidFill>
                  <a:schemeClr val="tx1"/>
                </a:solidFill>
                <a:cs typeface="Arial" charset="0"/>
              </a:rPr>
              <a:t>academia </a:t>
            </a:r>
            <a:r>
              <a:rPr lang="en-US" sz="3200" b="0" dirty="0">
                <a:solidFill>
                  <a:schemeClr val="tx1"/>
                </a:solidFill>
                <a:cs typeface="Arial" charset="0"/>
              </a:rPr>
              <a:t>were invited to </a:t>
            </a:r>
            <a:r>
              <a:rPr lang="en-US" sz="3200" b="0" dirty="0" smtClean="0">
                <a:solidFill>
                  <a:schemeClr val="tx1"/>
                </a:solidFill>
                <a:cs typeface="Arial" charset="0"/>
              </a:rPr>
              <a:t>	meet </a:t>
            </a:r>
            <a:r>
              <a:rPr lang="en-US" sz="3200" b="0" dirty="0">
                <a:solidFill>
                  <a:schemeClr val="tx1"/>
                </a:solidFill>
                <a:cs typeface="Arial" charset="0"/>
              </a:rPr>
              <a:t>in Washington, DC.</a:t>
            </a:r>
          </a:p>
          <a:p>
            <a:pPr marL="515938" indent="-34925" defTabSz="466725" eaLnBrk="0" hangingPunct="0">
              <a:tabLst>
                <a:tab pos="1703388" algn="l"/>
              </a:tabLst>
            </a:pPr>
            <a:endParaRPr lang="en-US" sz="3200" b="0" dirty="0">
              <a:solidFill>
                <a:schemeClr val="tx1"/>
              </a:solidFill>
              <a:cs typeface="Arial" charset="0"/>
            </a:endParaRPr>
          </a:p>
          <a:p>
            <a:pPr marL="515938" indent="-34925" defTabSz="466725" eaLnBrk="0" hangingPunct="0">
              <a:tabLst>
                <a:tab pos="1703388" algn="l"/>
              </a:tabLst>
            </a:pPr>
            <a:r>
              <a:rPr lang="en-US" sz="3200" dirty="0">
                <a:solidFill>
                  <a:schemeClr val="tx1"/>
                </a:solidFill>
                <a:cs typeface="Arial" charset="0"/>
              </a:rPr>
              <a:t>1999:</a:t>
            </a:r>
            <a:r>
              <a:rPr lang="en-US" sz="3200" b="0" dirty="0">
                <a:solidFill>
                  <a:schemeClr val="tx1"/>
                </a:solidFill>
                <a:cs typeface="Arial" charset="0"/>
              </a:rPr>
              <a:t>	SWGDRUG name adopted</a:t>
            </a:r>
          </a:p>
          <a:p>
            <a:pPr marL="515938" indent="-34925" defTabSz="466725" eaLnBrk="0" hangingPunct="0">
              <a:tabLst>
                <a:tab pos="1703388" algn="l"/>
              </a:tabLst>
            </a:pPr>
            <a:endParaRPr lang="en-US" sz="3200" b="0" dirty="0">
              <a:solidFill>
                <a:schemeClr val="tx1"/>
              </a:solidFill>
              <a:cs typeface="Arial" charset="0"/>
            </a:endParaRPr>
          </a:p>
          <a:p>
            <a:pPr marL="515938" indent="-34925" defTabSz="466725" eaLnBrk="0" hangingPunct="0">
              <a:tabLst>
                <a:tab pos="1703388" algn="l"/>
              </a:tabLst>
            </a:pPr>
            <a:r>
              <a:rPr lang="en-US" sz="3200" dirty="0">
                <a:solidFill>
                  <a:schemeClr val="tx1"/>
                </a:solidFill>
                <a:cs typeface="Arial" charset="0"/>
              </a:rPr>
              <a:t>2001:</a:t>
            </a:r>
            <a:r>
              <a:rPr lang="en-US" sz="3200" b="0" dirty="0">
                <a:solidFill>
                  <a:schemeClr val="tx1"/>
                </a:solidFill>
                <a:cs typeface="Arial" charset="0"/>
              </a:rPr>
              <a:t>	First edition of SWGDRUG </a:t>
            </a:r>
            <a:r>
              <a:rPr lang="en-US" sz="3200" b="0" dirty="0" smtClean="0">
                <a:solidFill>
                  <a:schemeClr val="tx1"/>
                </a:solidFill>
                <a:cs typeface="Arial" charset="0"/>
              </a:rPr>
              <a:t>Recommendations approved</a:t>
            </a:r>
            <a:endParaRPr lang="en-US" sz="3200" b="0" dirty="0">
              <a:solidFill>
                <a:schemeClr val="tx1"/>
              </a:solidFill>
              <a:cs typeface="Arial" charset="0"/>
            </a:endParaRPr>
          </a:p>
        </p:txBody>
      </p:sp>
      <p:sp>
        <p:nvSpPr>
          <p:cNvPr id="3084" name="TextBox 4"/>
          <p:cNvSpPr txBox="1">
            <a:spLocks noChangeArrowheads="1"/>
          </p:cNvSpPr>
          <p:nvPr/>
        </p:nvSpPr>
        <p:spPr bwMode="auto">
          <a:xfrm>
            <a:off x="5102444" y="20888802"/>
            <a:ext cx="8799441" cy="823912"/>
          </a:xfrm>
          <a:prstGeom prst="rect">
            <a:avLst/>
          </a:prstGeom>
          <a:noFill/>
          <a:ln w="9525">
            <a:noFill/>
            <a:miter lim="800000"/>
            <a:headEnd/>
            <a:tailEnd/>
          </a:ln>
        </p:spPr>
        <p:txBody>
          <a:bodyPr wrap="square" lIns="91388" tIns="45694" rIns="91388" bIns="45694">
            <a:spAutoFit/>
          </a:bodyPr>
          <a:lstStyle/>
          <a:p>
            <a:pPr algn="ctr" defTabSz="912813" eaLnBrk="0" hangingPunct="0"/>
            <a:r>
              <a:rPr lang="en-US" sz="4800" dirty="0">
                <a:solidFill>
                  <a:schemeClr val="tx1"/>
                </a:solidFill>
                <a:effectLst>
                  <a:outerShdw blurRad="38100" dist="38100" dir="2700000" algn="tl">
                    <a:srgbClr val="000000">
                      <a:alpha val="43137"/>
                    </a:srgbClr>
                  </a:outerShdw>
                </a:effectLst>
              </a:rPr>
              <a:t>Document Development</a:t>
            </a:r>
          </a:p>
        </p:txBody>
      </p:sp>
      <p:sp>
        <p:nvSpPr>
          <p:cNvPr id="3085" name="TextBox 28"/>
          <p:cNvSpPr txBox="1">
            <a:spLocks noChangeArrowheads="1"/>
          </p:cNvSpPr>
          <p:nvPr/>
        </p:nvSpPr>
        <p:spPr bwMode="auto">
          <a:xfrm>
            <a:off x="3008431" y="21967865"/>
            <a:ext cx="12969663" cy="4308819"/>
          </a:xfrm>
          <a:prstGeom prst="rect">
            <a:avLst/>
          </a:prstGeom>
          <a:noFill/>
          <a:ln w="9525">
            <a:noFill/>
            <a:miter lim="800000"/>
            <a:headEnd/>
            <a:tailEnd/>
          </a:ln>
        </p:spPr>
        <p:txBody>
          <a:bodyPr wrap="square" lIns="91388" tIns="45694" rIns="91388" bIns="45694">
            <a:spAutoFit/>
          </a:bodyPr>
          <a:lstStyle/>
          <a:p>
            <a:pPr marL="866775" indent="-646113" defTabSz="912813" eaLnBrk="0" hangingPunct="0">
              <a:spcBef>
                <a:spcPts val="613"/>
              </a:spcBef>
              <a:spcAft>
                <a:spcPts val="613"/>
              </a:spcAft>
              <a:buClr>
                <a:srgbClr val="FF0000"/>
              </a:buClr>
              <a:buFont typeface="Wingdings" pitchFamily="2" charset="2"/>
              <a:buChar char="v"/>
            </a:pPr>
            <a:r>
              <a:rPr lang="en-US" sz="3200" b="0" dirty="0">
                <a:solidFill>
                  <a:schemeClr val="tx1"/>
                </a:solidFill>
                <a:cs typeface="Arial" charset="0"/>
              </a:rPr>
              <a:t>Documents are drafted by </a:t>
            </a:r>
            <a:r>
              <a:rPr lang="en-US" sz="3200" b="0" dirty="0" smtClean="0">
                <a:solidFill>
                  <a:schemeClr val="tx1"/>
                </a:solidFill>
                <a:cs typeface="Arial" charset="0"/>
              </a:rPr>
              <a:t>sub-committees</a:t>
            </a:r>
            <a:endParaRPr lang="en-US" sz="3200" b="0" dirty="0">
              <a:solidFill>
                <a:schemeClr val="tx1"/>
              </a:solidFill>
              <a:cs typeface="Arial" charset="0"/>
            </a:endParaRPr>
          </a:p>
          <a:p>
            <a:pPr marL="866775" indent="-646113" defTabSz="912813" eaLnBrk="0" hangingPunct="0">
              <a:spcBef>
                <a:spcPts val="613"/>
              </a:spcBef>
              <a:spcAft>
                <a:spcPts val="613"/>
              </a:spcAft>
              <a:buClr>
                <a:srgbClr val="FF0000"/>
              </a:buClr>
              <a:buFont typeface="Wingdings" pitchFamily="2" charset="2"/>
              <a:buChar char="v"/>
            </a:pPr>
            <a:r>
              <a:rPr lang="en-US" sz="3200" b="0" dirty="0">
                <a:solidFill>
                  <a:schemeClr val="tx1"/>
                </a:solidFill>
                <a:cs typeface="Arial" charset="0"/>
              </a:rPr>
              <a:t>Drafts reviewed by core committee</a:t>
            </a:r>
          </a:p>
          <a:p>
            <a:pPr marL="866775" indent="-646113" defTabSz="912813" eaLnBrk="0" hangingPunct="0">
              <a:spcBef>
                <a:spcPts val="613"/>
              </a:spcBef>
              <a:spcAft>
                <a:spcPts val="613"/>
              </a:spcAft>
              <a:buClr>
                <a:srgbClr val="FF0000"/>
              </a:buClr>
              <a:buFont typeface="Wingdings" pitchFamily="2" charset="2"/>
              <a:buChar char="v"/>
            </a:pPr>
            <a:r>
              <a:rPr lang="en-US" sz="3200" b="0" dirty="0">
                <a:solidFill>
                  <a:schemeClr val="tx1"/>
                </a:solidFill>
                <a:cs typeface="Arial" charset="0"/>
              </a:rPr>
              <a:t>Drafts posted on website for public comments </a:t>
            </a:r>
          </a:p>
          <a:p>
            <a:pPr marL="866775" indent="-646113" defTabSz="912813" eaLnBrk="0" hangingPunct="0">
              <a:spcBef>
                <a:spcPts val="613"/>
              </a:spcBef>
              <a:spcAft>
                <a:spcPts val="613"/>
              </a:spcAft>
              <a:buClr>
                <a:srgbClr val="FF0000"/>
              </a:buClr>
              <a:buFont typeface="Wingdings" pitchFamily="2" charset="2"/>
              <a:buChar char="v"/>
            </a:pPr>
            <a:r>
              <a:rPr lang="en-US" sz="3200" b="0" dirty="0">
                <a:solidFill>
                  <a:schemeClr val="tx1"/>
                </a:solidFill>
                <a:cs typeface="Arial" charset="0"/>
              </a:rPr>
              <a:t>	(at least 60 days)</a:t>
            </a:r>
          </a:p>
          <a:p>
            <a:pPr marL="866775" indent="-646113" defTabSz="912813" eaLnBrk="0" hangingPunct="0">
              <a:spcBef>
                <a:spcPts val="613"/>
              </a:spcBef>
              <a:spcAft>
                <a:spcPts val="613"/>
              </a:spcAft>
              <a:buClr>
                <a:srgbClr val="FF0000"/>
              </a:buClr>
              <a:buFont typeface="Wingdings" pitchFamily="2" charset="2"/>
              <a:buChar char="v"/>
            </a:pPr>
            <a:r>
              <a:rPr lang="en-US" sz="3200" b="0" dirty="0">
                <a:solidFill>
                  <a:schemeClr val="tx1"/>
                </a:solidFill>
                <a:cs typeface="Arial" charset="0"/>
              </a:rPr>
              <a:t>Drafts revised as needed</a:t>
            </a:r>
          </a:p>
          <a:p>
            <a:pPr marL="866775" indent="-646113" defTabSz="912813" eaLnBrk="0" hangingPunct="0">
              <a:spcBef>
                <a:spcPts val="613"/>
              </a:spcBef>
              <a:spcAft>
                <a:spcPts val="613"/>
              </a:spcAft>
              <a:buClr>
                <a:srgbClr val="FF0000"/>
              </a:buClr>
              <a:buFont typeface="Wingdings" pitchFamily="2" charset="2"/>
              <a:buChar char="v"/>
            </a:pPr>
            <a:r>
              <a:rPr lang="en-US" sz="3200" b="0" dirty="0">
                <a:solidFill>
                  <a:schemeClr val="tx1"/>
                </a:solidFill>
                <a:cs typeface="Arial" charset="0"/>
              </a:rPr>
              <a:t>Final documents voted on by core committee as per </a:t>
            </a:r>
            <a:r>
              <a:rPr lang="en-US" sz="3200" b="0" dirty="0" smtClean="0">
                <a:solidFill>
                  <a:schemeClr val="tx1"/>
                </a:solidFill>
                <a:cs typeface="Arial" charset="0"/>
              </a:rPr>
              <a:t>SWGDRUG bylaws</a:t>
            </a:r>
            <a:endParaRPr lang="en-US" sz="3200" b="0" dirty="0">
              <a:solidFill>
                <a:schemeClr val="tx1"/>
              </a:solidFill>
              <a:cs typeface="Arial" charset="0"/>
            </a:endParaRPr>
          </a:p>
        </p:txBody>
      </p:sp>
      <p:sp>
        <p:nvSpPr>
          <p:cNvPr id="3086" name="Rectangle 1"/>
          <p:cNvSpPr>
            <a:spLocks noChangeArrowheads="1"/>
          </p:cNvSpPr>
          <p:nvPr/>
        </p:nvSpPr>
        <p:spPr bwMode="auto">
          <a:xfrm>
            <a:off x="3008431" y="27607201"/>
            <a:ext cx="12969663" cy="3170046"/>
          </a:xfrm>
          <a:prstGeom prst="rect">
            <a:avLst/>
          </a:prstGeom>
          <a:noFill/>
          <a:ln w="9525">
            <a:noFill/>
            <a:miter lim="800000"/>
            <a:headEnd/>
            <a:tailEnd/>
          </a:ln>
        </p:spPr>
        <p:txBody>
          <a:bodyPr wrap="square" lIns="91388" tIns="45694" rIns="91388" bIns="45694" anchor="ctr">
            <a:spAutoFit/>
          </a:bodyPr>
          <a:lstStyle/>
          <a:p>
            <a:pPr marL="573088" indent="-573088" defTabSz="912813">
              <a:lnSpc>
                <a:spcPct val="125000"/>
              </a:lnSpc>
            </a:pPr>
            <a:endParaRPr lang="en-US" sz="3200" b="0" dirty="0">
              <a:solidFill>
                <a:schemeClr val="tx1"/>
              </a:solidFill>
              <a:ea typeface="Calibri" pitchFamily="34" charset="0"/>
              <a:cs typeface="Arial" charset="0"/>
            </a:endParaRPr>
          </a:p>
          <a:p>
            <a:pPr marL="855663" indent="-635000" defTabSz="912813">
              <a:lnSpc>
                <a:spcPct val="125000"/>
              </a:lnSpc>
              <a:buClr>
                <a:srgbClr val="FF0000"/>
              </a:buClr>
              <a:buFont typeface="Wingdings" pitchFamily="2" charset="2"/>
              <a:buChar char="v"/>
            </a:pPr>
            <a:r>
              <a:rPr lang="en-US" sz="3200" dirty="0" smtClean="0">
                <a:solidFill>
                  <a:schemeClr val="tx1"/>
                </a:solidFill>
                <a:ea typeface="Calibri" pitchFamily="34" charset="0"/>
                <a:cs typeface="Arial" charset="0"/>
              </a:rPr>
              <a:t>WWW.SWGDRUG.ORG</a:t>
            </a:r>
            <a:endParaRPr lang="en-US" sz="3200" dirty="0">
              <a:solidFill>
                <a:schemeClr val="tx1"/>
              </a:solidFill>
              <a:ea typeface="Calibri" pitchFamily="34" charset="0"/>
              <a:cs typeface="Arial" charset="0"/>
            </a:endParaRPr>
          </a:p>
          <a:p>
            <a:pPr marL="855663" indent="-635000" defTabSz="912813">
              <a:lnSpc>
                <a:spcPct val="125000"/>
              </a:lnSpc>
              <a:buClr>
                <a:srgbClr val="FF0000"/>
              </a:buClr>
              <a:buFont typeface="Wingdings" pitchFamily="2" charset="2"/>
              <a:buChar char="v"/>
            </a:pPr>
            <a:r>
              <a:rPr lang="en-US" sz="3200" b="0" dirty="0">
                <a:solidFill>
                  <a:schemeClr val="tx1"/>
                </a:solidFill>
                <a:ea typeface="Calibri" pitchFamily="34" charset="0"/>
                <a:cs typeface="Arial" charset="0"/>
              </a:rPr>
              <a:t>Presentations at local, national and international meetings</a:t>
            </a:r>
          </a:p>
          <a:p>
            <a:pPr marL="855663" indent="-635000" defTabSz="912813">
              <a:lnSpc>
                <a:spcPct val="125000"/>
              </a:lnSpc>
              <a:buClr>
                <a:srgbClr val="FF0000"/>
              </a:buClr>
              <a:buFont typeface="Wingdings" pitchFamily="2" charset="2"/>
              <a:buChar char="v"/>
            </a:pPr>
            <a:r>
              <a:rPr lang="en-US" sz="3200" b="0" dirty="0">
                <a:solidFill>
                  <a:schemeClr val="tx1"/>
                </a:solidFill>
                <a:ea typeface="Calibri" pitchFamily="34" charset="0"/>
                <a:cs typeface="Arial" charset="0"/>
              </a:rPr>
              <a:t>Development of standards / best practices / protocols utilizing a standards development organization (SDO)</a:t>
            </a:r>
          </a:p>
        </p:txBody>
      </p:sp>
      <p:sp>
        <p:nvSpPr>
          <p:cNvPr id="3087" name="TextBox 4"/>
          <p:cNvSpPr txBox="1">
            <a:spLocks noChangeArrowheads="1"/>
          </p:cNvSpPr>
          <p:nvPr/>
        </p:nvSpPr>
        <p:spPr bwMode="auto">
          <a:xfrm>
            <a:off x="5601332" y="26723103"/>
            <a:ext cx="7801664" cy="823913"/>
          </a:xfrm>
          <a:prstGeom prst="rect">
            <a:avLst/>
          </a:prstGeom>
          <a:noFill/>
          <a:ln w="9525">
            <a:noFill/>
            <a:miter lim="800000"/>
            <a:headEnd/>
            <a:tailEnd/>
          </a:ln>
        </p:spPr>
        <p:txBody>
          <a:bodyPr wrap="square" lIns="91388" tIns="45694" rIns="91388" bIns="45694">
            <a:spAutoFit/>
          </a:bodyPr>
          <a:lstStyle/>
          <a:p>
            <a:pPr algn="ctr" defTabSz="912813" eaLnBrk="0" hangingPunct="0"/>
            <a:r>
              <a:rPr lang="en-US" sz="4800" dirty="0">
                <a:solidFill>
                  <a:schemeClr val="tx1"/>
                </a:solidFill>
                <a:effectLst>
                  <a:outerShdw blurRad="38100" dist="38100" dir="2700000" algn="tl">
                    <a:srgbClr val="000000">
                      <a:alpha val="43137"/>
                    </a:srgbClr>
                  </a:outerShdw>
                </a:effectLst>
              </a:rPr>
              <a:t>Document Dissemination</a:t>
            </a:r>
          </a:p>
        </p:txBody>
      </p:sp>
      <p:pic>
        <p:nvPicPr>
          <p:cNvPr id="3090" name="Picture 17" descr="mini_logo"/>
          <p:cNvPicPr>
            <a:picLocks noChangeAspect="1" noChangeArrowheads="1"/>
          </p:cNvPicPr>
          <p:nvPr/>
        </p:nvPicPr>
        <p:blipFill>
          <a:blip r:embed="rId6" cstate="print"/>
          <a:srcRect/>
          <a:stretch>
            <a:fillRect/>
          </a:stretch>
        </p:blipFill>
        <p:spPr bwMode="auto">
          <a:xfrm>
            <a:off x="2015515" y="1050939"/>
            <a:ext cx="3826677" cy="3949236"/>
          </a:xfrm>
          <a:prstGeom prst="rect">
            <a:avLst/>
          </a:prstGeom>
          <a:noFill/>
          <a:ln w="9525">
            <a:noFill/>
            <a:miter lim="800000"/>
            <a:headEnd/>
            <a:tailEnd/>
          </a:ln>
        </p:spPr>
      </p:pic>
      <p:sp>
        <p:nvSpPr>
          <p:cNvPr id="3091" name="Rectangle 2"/>
          <p:cNvSpPr>
            <a:spLocks noChangeArrowheads="1"/>
          </p:cNvSpPr>
          <p:nvPr/>
        </p:nvSpPr>
        <p:spPr bwMode="auto">
          <a:xfrm>
            <a:off x="5627959" y="12202243"/>
            <a:ext cx="7545181" cy="823913"/>
          </a:xfrm>
          <a:prstGeom prst="rect">
            <a:avLst/>
          </a:prstGeom>
          <a:noFill/>
          <a:ln w="9525">
            <a:noFill/>
            <a:miter lim="800000"/>
            <a:headEnd/>
            <a:tailEnd/>
          </a:ln>
        </p:spPr>
        <p:txBody>
          <a:bodyPr wrap="square" lIns="92021" tIns="46011" rIns="92021" bIns="46011">
            <a:spAutoFit/>
          </a:bodyPr>
          <a:lstStyle/>
          <a:p>
            <a:pPr algn="ctr" defTabSz="912813" eaLnBrk="0" hangingPunct="0"/>
            <a:r>
              <a:rPr lang="en-US" sz="4800" dirty="0">
                <a:solidFill>
                  <a:schemeClr val="tx1"/>
                </a:solidFill>
                <a:effectLst>
                  <a:outerShdw blurRad="38100" dist="38100" dir="2700000" algn="tl">
                    <a:srgbClr val="000000">
                      <a:alpha val="43137"/>
                    </a:srgbClr>
                  </a:outerShdw>
                </a:effectLst>
              </a:rPr>
              <a:t>SWGDRUG History</a:t>
            </a:r>
          </a:p>
        </p:txBody>
      </p:sp>
      <p:sp>
        <p:nvSpPr>
          <p:cNvPr id="3092" name="TextBox 5"/>
          <p:cNvSpPr txBox="1">
            <a:spLocks noChangeArrowheads="1"/>
          </p:cNvSpPr>
          <p:nvPr/>
        </p:nvSpPr>
        <p:spPr bwMode="auto">
          <a:xfrm>
            <a:off x="21344819" y="6241236"/>
            <a:ext cx="8539106" cy="830944"/>
          </a:xfrm>
          <a:prstGeom prst="rect">
            <a:avLst/>
          </a:prstGeom>
          <a:noFill/>
          <a:ln w="9525">
            <a:noFill/>
            <a:miter lim="800000"/>
            <a:headEnd/>
            <a:tailEnd/>
          </a:ln>
        </p:spPr>
        <p:txBody>
          <a:bodyPr wrap="square" lIns="91388" tIns="45694" rIns="91388" bIns="45694">
            <a:spAutoFit/>
          </a:bodyPr>
          <a:lstStyle/>
          <a:p>
            <a:pPr algn="ctr" defTabSz="912813" eaLnBrk="0" hangingPunct="0"/>
            <a:r>
              <a:rPr lang="en-US" sz="4800" dirty="0" smtClean="0">
                <a:solidFill>
                  <a:schemeClr val="tx1"/>
                </a:solidFill>
                <a:effectLst>
                  <a:outerShdw blurRad="38100" dist="38100" dir="2700000" algn="tl">
                    <a:srgbClr val="000000">
                      <a:alpha val="43137"/>
                    </a:srgbClr>
                  </a:outerShdw>
                </a:effectLst>
              </a:rPr>
              <a:t>2012 </a:t>
            </a:r>
            <a:r>
              <a:rPr lang="en-US" sz="4800" dirty="0">
                <a:solidFill>
                  <a:schemeClr val="tx1"/>
                </a:solidFill>
                <a:effectLst>
                  <a:outerShdw blurRad="38100" dist="38100" dir="2700000" algn="tl">
                    <a:srgbClr val="000000">
                      <a:alpha val="43137"/>
                    </a:srgbClr>
                  </a:outerShdw>
                </a:effectLst>
              </a:rPr>
              <a:t>Accomplishments</a:t>
            </a:r>
          </a:p>
        </p:txBody>
      </p:sp>
      <p:sp>
        <p:nvSpPr>
          <p:cNvPr id="3093" name="TextBox 37"/>
          <p:cNvSpPr txBox="1">
            <a:spLocks noChangeArrowheads="1"/>
          </p:cNvSpPr>
          <p:nvPr/>
        </p:nvSpPr>
        <p:spPr bwMode="auto">
          <a:xfrm>
            <a:off x="11520464" y="1679061"/>
            <a:ext cx="28346400" cy="2692992"/>
          </a:xfrm>
          <a:prstGeom prst="rect">
            <a:avLst/>
          </a:prstGeom>
          <a:noFill/>
          <a:ln w="9525">
            <a:noFill/>
            <a:miter lim="800000"/>
            <a:headEnd/>
            <a:tailEnd/>
          </a:ln>
        </p:spPr>
        <p:txBody>
          <a:bodyPr wrap="square" lIns="91388" tIns="45694" rIns="91388" bIns="45694">
            <a:spAutoFit/>
          </a:bodyPr>
          <a:lstStyle/>
          <a:p>
            <a:pPr algn="ctr" defTabSz="912813"/>
            <a:r>
              <a:rPr lang="en-US" sz="9800" dirty="0">
                <a:cs typeface="Arial" charset="0"/>
              </a:rPr>
              <a:t>SWGDRUG</a:t>
            </a:r>
          </a:p>
          <a:p>
            <a:pPr algn="ctr" defTabSz="912813"/>
            <a:r>
              <a:rPr lang="en-US" sz="7100" dirty="0">
                <a:cs typeface="Arial" charset="0"/>
              </a:rPr>
              <a:t>Scientific Working Group for the Analysis of Seized Drugs</a:t>
            </a:r>
            <a:endParaRPr lang="en-US" sz="7100" dirty="0"/>
          </a:p>
        </p:txBody>
      </p:sp>
      <p:sp>
        <p:nvSpPr>
          <p:cNvPr id="3104" name="Rectangle 6"/>
          <p:cNvSpPr>
            <a:spLocks noChangeArrowheads="1"/>
          </p:cNvSpPr>
          <p:nvPr/>
        </p:nvSpPr>
        <p:spPr bwMode="auto">
          <a:xfrm>
            <a:off x="3479426" y="7766066"/>
            <a:ext cx="11842249" cy="2308272"/>
          </a:xfrm>
          <a:prstGeom prst="rect">
            <a:avLst/>
          </a:prstGeom>
          <a:noFill/>
          <a:ln w="9525">
            <a:noFill/>
            <a:miter lim="800000"/>
            <a:headEnd/>
            <a:tailEnd/>
          </a:ln>
        </p:spPr>
        <p:txBody>
          <a:bodyPr wrap="square" lIns="91388" tIns="45694" rIns="91388" bIns="45694">
            <a:spAutoFit/>
          </a:bodyPr>
          <a:lstStyle/>
          <a:p>
            <a:pPr algn="ctr" defTabSz="912813" eaLnBrk="0" hangingPunct="0"/>
            <a:r>
              <a:rPr lang="en-US" sz="4800" b="0" i="1" dirty="0" smtClean="0">
                <a:solidFill>
                  <a:schemeClr val="tx1"/>
                </a:solidFill>
                <a:cs typeface="Arial" charset="0"/>
              </a:rPr>
              <a:t>To </a:t>
            </a:r>
            <a:r>
              <a:rPr lang="en-US" sz="4800" b="0" i="1" dirty="0">
                <a:solidFill>
                  <a:schemeClr val="tx1"/>
                </a:solidFill>
                <a:cs typeface="Arial" charset="0"/>
              </a:rPr>
              <a:t>recommend minimum standards for the forensic examination of seized drugs and to seek their international acceptance.</a:t>
            </a:r>
          </a:p>
        </p:txBody>
      </p:sp>
      <p:sp>
        <p:nvSpPr>
          <p:cNvPr id="42" name="AutoShape 52"/>
          <p:cNvSpPr>
            <a:spLocks noChangeArrowheads="1"/>
          </p:cNvSpPr>
          <p:nvPr/>
        </p:nvSpPr>
        <p:spPr bwMode="auto">
          <a:xfrm>
            <a:off x="17846421" y="14432879"/>
            <a:ext cx="15535903" cy="17051502"/>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39" name="Rectangle 11"/>
          <p:cNvSpPr>
            <a:spLocks noChangeArrowheads="1"/>
          </p:cNvSpPr>
          <p:nvPr/>
        </p:nvSpPr>
        <p:spPr bwMode="auto">
          <a:xfrm>
            <a:off x="18859186" y="26920509"/>
            <a:ext cx="13725524" cy="3898683"/>
          </a:xfrm>
          <a:prstGeom prst="rect">
            <a:avLst/>
          </a:prstGeom>
          <a:noFill/>
          <a:ln w="9525">
            <a:noFill/>
            <a:miter lim="800000"/>
            <a:headEnd/>
            <a:tailEnd/>
          </a:ln>
        </p:spPr>
        <p:txBody>
          <a:bodyPr wrap="square" lIns="20498" tIns="10249" rIns="20498" bIns="10249">
            <a:spAutoFit/>
          </a:bodyPr>
          <a:lstStyle/>
          <a:p>
            <a:pPr marL="128588" lvl="2" indent="-128588" algn="ctr" defTabSz="203200">
              <a:spcBef>
                <a:spcPts val="138"/>
              </a:spcBef>
              <a:spcAft>
                <a:spcPts val="138"/>
              </a:spcAft>
            </a:pPr>
            <a:r>
              <a:rPr lang="en-US" sz="3600" i="1" dirty="0">
                <a:solidFill>
                  <a:schemeClr val="accent2">
                    <a:lumMod val="50000"/>
                  </a:schemeClr>
                </a:solidFill>
                <a:latin typeface="Arial" charset="0"/>
                <a:cs typeface="Arial" charset="0"/>
              </a:rPr>
              <a:t>Supplemental documents are intended to be a resource for those responsible for implementing SWGDRUG Recommendations.  Supplemental documents are not all inclusive as there are many ways to implement the Recommendations.  Comments and suggestions from the public are considered when drafting SWGDRUG supplemental documents.</a:t>
            </a:r>
          </a:p>
        </p:txBody>
      </p:sp>
      <p:sp>
        <p:nvSpPr>
          <p:cNvPr id="40" name="Rectangle 14"/>
          <p:cNvSpPr>
            <a:spLocks noChangeArrowheads="1"/>
          </p:cNvSpPr>
          <p:nvPr/>
        </p:nvSpPr>
        <p:spPr bwMode="auto">
          <a:xfrm>
            <a:off x="18830901" y="16642460"/>
            <a:ext cx="13725524" cy="9931103"/>
          </a:xfrm>
          <a:prstGeom prst="rect">
            <a:avLst/>
          </a:prstGeom>
          <a:noFill/>
          <a:ln w="9525">
            <a:noFill/>
            <a:miter lim="800000"/>
            <a:headEnd/>
            <a:tailEnd/>
          </a:ln>
        </p:spPr>
        <p:txBody>
          <a:bodyPr wrap="square" lIns="20498" tIns="10249" rIns="20498" bIns="10249">
            <a:spAutoFit/>
          </a:bodyPr>
          <a:lstStyle/>
          <a:p>
            <a:pPr marL="452438" lvl="2" indent="-220663" defTabSz="203200">
              <a:spcBef>
                <a:spcPts val="250"/>
              </a:spcBef>
              <a:buFont typeface="Wingdings" pitchFamily="2" charset="2"/>
              <a:buChar char="§"/>
            </a:pPr>
            <a:r>
              <a:rPr lang="en-US" sz="4400" b="1" dirty="0">
                <a:solidFill>
                  <a:srgbClr val="FF0000"/>
                </a:solidFill>
                <a:latin typeface="Arial" charset="0"/>
                <a:cs typeface="Arial" charset="0"/>
              </a:rPr>
              <a:t>SWGDRUG Recommendations, Version 6.0 </a:t>
            </a:r>
            <a:r>
              <a:rPr lang="en-US" sz="4400" b="1" dirty="0" smtClean="0">
                <a:solidFill>
                  <a:srgbClr val="FF0000"/>
                </a:solidFill>
                <a:latin typeface="Arial" charset="0"/>
                <a:cs typeface="Arial" charset="0"/>
              </a:rPr>
              <a:t>               </a:t>
            </a:r>
            <a:r>
              <a:rPr lang="en-US" sz="4400" dirty="0" smtClean="0">
                <a:solidFill>
                  <a:srgbClr val="FF0000"/>
                </a:solidFill>
                <a:latin typeface="Arial" charset="0"/>
                <a:cs typeface="Arial" charset="0"/>
              </a:rPr>
              <a:t>(</a:t>
            </a:r>
            <a:r>
              <a:rPr lang="en-US" sz="4400" dirty="0">
                <a:solidFill>
                  <a:srgbClr val="FF0000"/>
                </a:solidFill>
                <a:latin typeface="Arial" charset="0"/>
                <a:cs typeface="Arial" charset="0"/>
              </a:rPr>
              <a:t>Approved July 7, 2011</a:t>
            </a:r>
            <a:r>
              <a:rPr lang="en-US" sz="4400" dirty="0" smtClean="0">
                <a:solidFill>
                  <a:srgbClr val="FF0000"/>
                </a:solidFill>
                <a:latin typeface="Arial" charset="0"/>
                <a:cs typeface="Arial" charset="0"/>
              </a:rPr>
              <a:t>)</a:t>
            </a:r>
          </a:p>
          <a:p>
            <a:pPr marL="452438" lvl="2" indent="-220663" defTabSz="203200">
              <a:spcBef>
                <a:spcPts val="250"/>
              </a:spcBef>
              <a:buFont typeface="Wingdings" pitchFamily="2" charset="2"/>
              <a:buChar char="§"/>
            </a:pPr>
            <a:endParaRPr lang="en-US" sz="3200" dirty="0">
              <a:solidFill>
                <a:schemeClr val="tx1"/>
              </a:solidFill>
              <a:latin typeface="Arial" charset="0"/>
              <a:cs typeface="Arial" charset="0"/>
            </a:endParaRPr>
          </a:p>
          <a:p>
            <a:pPr marL="452438" lvl="2" indent="-220663" defTabSz="203200">
              <a:spcBef>
                <a:spcPts val="250"/>
              </a:spcBef>
              <a:buFont typeface="Wingdings" pitchFamily="2" charset="2"/>
              <a:buChar char="§"/>
            </a:pPr>
            <a:r>
              <a:rPr lang="en-US" sz="4400" b="1" dirty="0">
                <a:solidFill>
                  <a:srgbClr val="FF0000"/>
                </a:solidFill>
                <a:latin typeface="Arial" charset="0"/>
                <a:cs typeface="Arial" charset="0"/>
              </a:rPr>
              <a:t>Supplemental Document SD-1:   </a:t>
            </a:r>
            <a:r>
              <a:rPr lang="en-US" sz="4400" dirty="0">
                <a:solidFill>
                  <a:schemeClr val="tx1"/>
                </a:solidFill>
                <a:latin typeface="Arial" charset="0"/>
                <a:cs typeface="Arial" charset="0"/>
              </a:rPr>
              <a:t>A Code of Professional Practice for Drug </a:t>
            </a:r>
            <a:r>
              <a:rPr lang="en-US" sz="4400" dirty="0" smtClean="0">
                <a:solidFill>
                  <a:schemeClr val="tx1"/>
                </a:solidFill>
                <a:latin typeface="Arial" charset="0"/>
                <a:cs typeface="Arial" charset="0"/>
              </a:rPr>
              <a:t>Analysts</a:t>
            </a:r>
          </a:p>
          <a:p>
            <a:pPr marL="452438" lvl="2" indent="-220663" defTabSz="203200">
              <a:spcBef>
                <a:spcPts val="250"/>
              </a:spcBef>
              <a:buFont typeface="Wingdings" pitchFamily="2" charset="2"/>
              <a:buChar char="§"/>
            </a:pPr>
            <a:endParaRPr lang="en-US" sz="3200" dirty="0">
              <a:solidFill>
                <a:schemeClr val="tx1"/>
              </a:solidFill>
              <a:latin typeface="Arial" charset="0"/>
              <a:cs typeface="Arial" charset="0"/>
            </a:endParaRPr>
          </a:p>
          <a:p>
            <a:pPr marL="452438" lvl="2" indent="-220663" defTabSz="203200">
              <a:spcBef>
                <a:spcPts val="250"/>
              </a:spcBef>
              <a:buFont typeface="Wingdings" pitchFamily="2" charset="2"/>
              <a:buChar char="§"/>
            </a:pPr>
            <a:r>
              <a:rPr lang="en-US" sz="4400" b="1" dirty="0">
                <a:solidFill>
                  <a:srgbClr val="FF0000"/>
                </a:solidFill>
                <a:latin typeface="Arial" charset="0"/>
                <a:cs typeface="Arial" charset="0"/>
              </a:rPr>
              <a:t>Supplemental Document SD-2:   </a:t>
            </a:r>
            <a:r>
              <a:rPr lang="en-US" sz="4400" dirty="0">
                <a:solidFill>
                  <a:schemeClr val="tx1"/>
                </a:solidFill>
                <a:latin typeface="Arial" charset="0"/>
                <a:cs typeface="Arial" charset="0"/>
              </a:rPr>
              <a:t>Validation of Analytical </a:t>
            </a:r>
            <a:r>
              <a:rPr lang="en-US" sz="4400" dirty="0" smtClean="0">
                <a:solidFill>
                  <a:schemeClr val="tx1"/>
                </a:solidFill>
                <a:latin typeface="Arial" charset="0"/>
                <a:cs typeface="Arial" charset="0"/>
              </a:rPr>
              <a:t>Methods</a:t>
            </a:r>
          </a:p>
          <a:p>
            <a:pPr marL="452438" lvl="2" indent="-220663" defTabSz="203200">
              <a:spcBef>
                <a:spcPts val="250"/>
              </a:spcBef>
              <a:buFont typeface="Wingdings" pitchFamily="2" charset="2"/>
              <a:buChar char="§"/>
            </a:pPr>
            <a:endParaRPr lang="en-US" sz="3200" dirty="0">
              <a:solidFill>
                <a:schemeClr val="tx1"/>
              </a:solidFill>
              <a:latin typeface="Arial" charset="0"/>
              <a:cs typeface="Arial" charset="0"/>
            </a:endParaRPr>
          </a:p>
          <a:p>
            <a:pPr marL="452438" lvl="2" indent="-220663" defTabSz="203200">
              <a:spcBef>
                <a:spcPts val="250"/>
              </a:spcBef>
              <a:buFont typeface="Wingdings" pitchFamily="2" charset="2"/>
              <a:buChar char="§"/>
            </a:pPr>
            <a:r>
              <a:rPr lang="en-US" sz="4400" b="1" dirty="0">
                <a:solidFill>
                  <a:srgbClr val="FF0000"/>
                </a:solidFill>
                <a:latin typeface="Arial" charset="0"/>
                <a:cs typeface="Arial" charset="0"/>
              </a:rPr>
              <a:t>Supplemental Document SD-3:   </a:t>
            </a:r>
            <a:r>
              <a:rPr lang="en-US" sz="4400" dirty="0">
                <a:solidFill>
                  <a:schemeClr val="tx1"/>
                </a:solidFill>
                <a:latin typeface="Arial" charset="0"/>
                <a:cs typeface="Arial" charset="0"/>
              </a:rPr>
              <a:t>Examples of Measurement Uncertainty for Weight </a:t>
            </a:r>
            <a:r>
              <a:rPr lang="en-US" sz="4400" dirty="0" smtClean="0">
                <a:solidFill>
                  <a:schemeClr val="tx1"/>
                </a:solidFill>
                <a:latin typeface="Arial" charset="0"/>
                <a:cs typeface="Arial" charset="0"/>
              </a:rPr>
              <a:t>Determinations</a:t>
            </a:r>
          </a:p>
          <a:p>
            <a:pPr marL="452438" lvl="2" indent="-220663" defTabSz="203200">
              <a:spcBef>
                <a:spcPts val="250"/>
              </a:spcBef>
              <a:buFont typeface="Wingdings" pitchFamily="2" charset="2"/>
              <a:buChar char="§"/>
            </a:pPr>
            <a:endParaRPr lang="en-US" sz="3200" dirty="0" smtClean="0">
              <a:solidFill>
                <a:schemeClr val="tx1"/>
              </a:solidFill>
              <a:latin typeface="Arial" charset="0"/>
              <a:cs typeface="Arial" charset="0"/>
            </a:endParaRPr>
          </a:p>
          <a:p>
            <a:pPr marL="452438" lvl="2" indent="-220663" defTabSz="203200">
              <a:spcBef>
                <a:spcPts val="250"/>
              </a:spcBef>
              <a:buFont typeface="Wingdings" pitchFamily="2" charset="2"/>
              <a:buChar char="§"/>
            </a:pPr>
            <a:r>
              <a:rPr lang="en-US" sz="4400" b="1" dirty="0">
                <a:solidFill>
                  <a:srgbClr val="FF0000"/>
                </a:solidFill>
                <a:latin typeface="Arial" charset="0"/>
                <a:cs typeface="Arial" charset="0"/>
              </a:rPr>
              <a:t>Supplemental Document SD-5:   </a:t>
            </a:r>
            <a:r>
              <a:rPr lang="en-US" sz="4400" dirty="0">
                <a:solidFill>
                  <a:schemeClr val="tx1"/>
                </a:solidFill>
                <a:latin typeface="Arial" charset="0"/>
                <a:cs typeface="Arial" charset="0"/>
              </a:rPr>
              <a:t>Reporting </a:t>
            </a:r>
            <a:r>
              <a:rPr lang="en-US" sz="4400" dirty="0" smtClean="0">
                <a:solidFill>
                  <a:schemeClr val="tx1"/>
                </a:solidFill>
                <a:latin typeface="Arial" charset="0"/>
                <a:cs typeface="Arial" charset="0"/>
              </a:rPr>
              <a:t>Examples     (Approved July 12, 2012)</a:t>
            </a:r>
          </a:p>
        </p:txBody>
      </p:sp>
      <p:sp>
        <p:nvSpPr>
          <p:cNvPr id="41" name="TextBox 2"/>
          <p:cNvSpPr txBox="1">
            <a:spLocks noChangeArrowheads="1"/>
          </p:cNvSpPr>
          <p:nvPr/>
        </p:nvSpPr>
        <p:spPr bwMode="auto">
          <a:xfrm>
            <a:off x="18556263" y="15020848"/>
            <a:ext cx="14274800" cy="1036361"/>
          </a:xfrm>
          <a:prstGeom prst="rect">
            <a:avLst/>
          </a:prstGeom>
          <a:noFill/>
          <a:ln w="9525">
            <a:noFill/>
            <a:miter lim="800000"/>
            <a:headEnd/>
            <a:tailEnd/>
          </a:ln>
        </p:spPr>
        <p:txBody>
          <a:bodyPr wrap="square" lIns="20498" tIns="10249" rIns="20498" bIns="10249">
            <a:spAutoFit/>
          </a:bodyPr>
          <a:lstStyle/>
          <a:p>
            <a:pPr algn="ctr" defTabSz="203200"/>
            <a:r>
              <a:rPr lang="en-US" sz="6600" b="1" dirty="0">
                <a:solidFill>
                  <a:schemeClr val="tx1"/>
                </a:solidFill>
                <a:effectLst>
                  <a:outerShdw blurRad="38100" dist="38100" dir="2700000" algn="tl">
                    <a:srgbClr val="000000">
                      <a:alpha val="43137"/>
                    </a:srgbClr>
                  </a:outerShdw>
                </a:effectLst>
                <a:latin typeface="Arial" charset="0"/>
              </a:rPr>
              <a:t>Current SWGDRUG Documents</a:t>
            </a:r>
          </a:p>
        </p:txBody>
      </p:sp>
      <p:sp>
        <p:nvSpPr>
          <p:cNvPr id="43" name="Rectangle 4"/>
          <p:cNvSpPr txBox="1">
            <a:spLocks noChangeArrowheads="1"/>
          </p:cNvSpPr>
          <p:nvPr/>
        </p:nvSpPr>
        <p:spPr bwMode="auto">
          <a:xfrm>
            <a:off x="18200061" y="7498297"/>
            <a:ext cx="14828623" cy="5898294"/>
          </a:xfrm>
          <a:prstGeom prst="rect">
            <a:avLst/>
          </a:prstGeom>
          <a:noFill/>
          <a:ln w="9525">
            <a:noFill/>
            <a:miter lim="800000"/>
            <a:headEnd/>
            <a:tailEnd/>
          </a:ln>
        </p:spPr>
        <p:txBody>
          <a:bodyPr lIns="20498" tIns="10249" rIns="20498" bIns="10249"/>
          <a:lstStyle/>
          <a:p>
            <a:pPr marL="558800" lvl="1" indent="-457200" defTabSz="398463">
              <a:lnSpc>
                <a:spcPct val="110000"/>
              </a:lnSpc>
              <a:spcBef>
                <a:spcPts val="600"/>
              </a:spcBef>
              <a:buClr>
                <a:srgbClr val="FF0000"/>
              </a:buClr>
              <a:buSzPct val="100000"/>
              <a:buFont typeface="Wingdings" pitchFamily="2" charset="2"/>
              <a:buChar char="v"/>
            </a:pPr>
            <a:r>
              <a:rPr lang="en-US" sz="3200" b="0" dirty="0">
                <a:solidFill>
                  <a:schemeClr val="tx1"/>
                </a:solidFill>
                <a:latin typeface="Arial" charset="0"/>
                <a:cs typeface="Arial" charset="0"/>
              </a:rPr>
              <a:t>AAFS 2012 Workshop – </a:t>
            </a:r>
            <a:r>
              <a:rPr lang="en-US" sz="3200" b="0" dirty="0" smtClean="0">
                <a:solidFill>
                  <a:schemeClr val="tx1"/>
                </a:solidFill>
                <a:latin typeface="Arial" charset="0"/>
                <a:cs typeface="Arial" charset="0"/>
              </a:rPr>
              <a:t>Weight Uncertainty </a:t>
            </a:r>
            <a:r>
              <a:rPr lang="en-US" sz="3200" b="0" dirty="0">
                <a:solidFill>
                  <a:schemeClr val="tx1"/>
                </a:solidFill>
                <a:latin typeface="Arial" charset="0"/>
                <a:cs typeface="Arial" charset="0"/>
              </a:rPr>
              <a:t>(SD-3)</a:t>
            </a:r>
          </a:p>
          <a:p>
            <a:pPr marL="558800" lvl="1" indent="-457200" defTabSz="398463">
              <a:lnSpc>
                <a:spcPct val="110000"/>
              </a:lnSpc>
              <a:spcBef>
                <a:spcPts val="600"/>
              </a:spcBef>
              <a:buClr>
                <a:srgbClr val="FF0000"/>
              </a:buClr>
              <a:buSzPct val="100000"/>
              <a:buFont typeface="Wingdings" pitchFamily="2" charset="2"/>
              <a:buChar char="v"/>
            </a:pPr>
            <a:r>
              <a:rPr lang="en-US" sz="3200" b="0" dirty="0">
                <a:solidFill>
                  <a:schemeClr val="tx1"/>
                </a:solidFill>
                <a:latin typeface="Arial" charset="0"/>
                <a:cs typeface="Arial" charset="0"/>
              </a:rPr>
              <a:t>Recommendations for Analysis of Clandestine Laboratory Samples – ASTM Standard Guide</a:t>
            </a:r>
          </a:p>
          <a:p>
            <a:pPr marL="558800" lvl="1" indent="-457200" defTabSz="398463">
              <a:lnSpc>
                <a:spcPct val="110000"/>
              </a:lnSpc>
              <a:spcBef>
                <a:spcPts val="600"/>
              </a:spcBef>
              <a:buClr>
                <a:srgbClr val="FF0000"/>
              </a:buClr>
              <a:buSzPct val="100000"/>
              <a:buFont typeface="Wingdings" pitchFamily="2" charset="2"/>
              <a:buChar char="v"/>
            </a:pPr>
            <a:r>
              <a:rPr lang="en-US" sz="3200" b="0" dirty="0" smtClean="0">
                <a:solidFill>
                  <a:schemeClr val="tx1"/>
                </a:solidFill>
                <a:latin typeface="Arial" charset="0"/>
                <a:cs typeface="Arial" charset="0"/>
              </a:rPr>
              <a:t>SWGDRUG </a:t>
            </a:r>
            <a:r>
              <a:rPr lang="en-US" sz="3200" b="0" dirty="0">
                <a:solidFill>
                  <a:schemeClr val="tx1"/>
                </a:solidFill>
                <a:latin typeface="Arial" charset="0"/>
                <a:cs typeface="Arial" charset="0"/>
              </a:rPr>
              <a:t>MS Library – multiple updates</a:t>
            </a:r>
          </a:p>
          <a:p>
            <a:pPr marL="558800" lvl="1" indent="-457200" defTabSz="398463">
              <a:lnSpc>
                <a:spcPct val="110000"/>
              </a:lnSpc>
              <a:spcBef>
                <a:spcPts val="600"/>
              </a:spcBef>
              <a:buClr>
                <a:srgbClr val="FF0000"/>
              </a:buClr>
              <a:buSzPct val="100000"/>
              <a:buFont typeface="Wingdings" pitchFamily="2" charset="2"/>
              <a:buChar char="v"/>
            </a:pPr>
            <a:r>
              <a:rPr lang="en-US" sz="3200" b="0" dirty="0" smtClean="0">
                <a:solidFill>
                  <a:schemeClr val="tx1"/>
                </a:solidFill>
                <a:latin typeface="Arial" charset="0"/>
                <a:cs typeface="Arial" charset="0"/>
              </a:rPr>
              <a:t>Draft </a:t>
            </a:r>
            <a:r>
              <a:rPr lang="en-US" sz="3200" b="0" dirty="0">
                <a:solidFill>
                  <a:schemeClr val="tx1"/>
                </a:solidFill>
                <a:latin typeface="Arial" charset="0"/>
                <a:cs typeface="Arial" charset="0"/>
              </a:rPr>
              <a:t>of Supplemental Document SD-4 finalized (</a:t>
            </a:r>
            <a:r>
              <a:rPr lang="en-US" sz="3200" b="0" i="1" dirty="0">
                <a:solidFill>
                  <a:schemeClr val="tx1"/>
                </a:solidFill>
                <a:latin typeface="Arial" charset="0"/>
                <a:cs typeface="Arial" charset="0"/>
              </a:rPr>
              <a:t>Examples of Measurement Uncertainty for Purity Determinations in Seized Drug Analysis</a:t>
            </a:r>
            <a:r>
              <a:rPr lang="en-US" sz="3200" b="0" dirty="0">
                <a:solidFill>
                  <a:schemeClr val="tx1"/>
                </a:solidFill>
                <a:latin typeface="Arial" charset="0"/>
                <a:cs typeface="Arial" charset="0"/>
              </a:rPr>
              <a:t>)</a:t>
            </a:r>
          </a:p>
          <a:p>
            <a:pPr marL="1943100" defTabSz="398463">
              <a:lnSpc>
                <a:spcPct val="110000"/>
              </a:lnSpc>
              <a:spcBef>
                <a:spcPts val="600"/>
              </a:spcBef>
              <a:buClr>
                <a:srgbClr val="FF0000"/>
              </a:buClr>
              <a:buSzPct val="100000"/>
            </a:pPr>
            <a:r>
              <a:rPr lang="en-US" sz="3200" b="0" dirty="0">
                <a:solidFill>
                  <a:schemeClr val="tx1"/>
                </a:solidFill>
                <a:latin typeface="Arial" charset="0"/>
                <a:cs typeface="Arial" charset="0"/>
              </a:rPr>
              <a:t>	Public comment period July-September 2012</a:t>
            </a:r>
          </a:p>
          <a:p>
            <a:pPr marL="558800" lvl="1" indent="-457200" defTabSz="398463">
              <a:lnSpc>
                <a:spcPct val="110000"/>
              </a:lnSpc>
              <a:spcBef>
                <a:spcPts val="600"/>
              </a:spcBef>
              <a:buClr>
                <a:srgbClr val="FF0000"/>
              </a:buClr>
              <a:buSzPct val="100000"/>
              <a:buFont typeface="Wingdings" pitchFamily="2" charset="2"/>
              <a:buChar char="v"/>
            </a:pPr>
            <a:r>
              <a:rPr lang="en-US" sz="3200" b="0" dirty="0" smtClean="0">
                <a:solidFill>
                  <a:schemeClr val="tx1"/>
                </a:solidFill>
                <a:latin typeface="Arial" charset="0"/>
                <a:cs typeface="Arial" charset="0"/>
              </a:rPr>
              <a:t>Supplemental Document SD-5 finalized      (</a:t>
            </a:r>
            <a:r>
              <a:rPr lang="en-US" sz="3200" b="0" i="1" dirty="0" smtClean="0">
                <a:solidFill>
                  <a:schemeClr val="tx1"/>
                </a:solidFill>
                <a:latin typeface="Arial" charset="0"/>
                <a:cs typeface="Arial" charset="0"/>
              </a:rPr>
              <a:t>Reporting Examples</a:t>
            </a:r>
            <a:r>
              <a:rPr lang="en-US" sz="3200" b="0" dirty="0" smtClean="0">
                <a:solidFill>
                  <a:schemeClr val="tx1"/>
                </a:solidFill>
                <a:latin typeface="Arial" charset="0"/>
                <a:cs typeface="Arial" charset="0"/>
              </a:rPr>
              <a:t>)</a:t>
            </a:r>
          </a:p>
          <a:p>
            <a:pPr marL="1771650" lvl="1" defTabSz="398463">
              <a:lnSpc>
                <a:spcPct val="110000"/>
              </a:lnSpc>
              <a:spcBef>
                <a:spcPts val="600"/>
              </a:spcBef>
              <a:buClr>
                <a:srgbClr val="FF0000"/>
              </a:buClr>
              <a:buSzPct val="100000"/>
            </a:pPr>
            <a:r>
              <a:rPr lang="en-US" sz="3200" b="0" dirty="0" smtClean="0">
                <a:solidFill>
                  <a:schemeClr val="tx1"/>
                </a:solidFill>
                <a:latin typeface="Arial" charset="0"/>
                <a:cs typeface="Arial" charset="0"/>
              </a:rPr>
              <a:t>	Public comment period April-June 2012</a:t>
            </a:r>
          </a:p>
          <a:p>
            <a:pPr marL="1771650" lvl="1" defTabSz="398463">
              <a:lnSpc>
                <a:spcPct val="110000"/>
              </a:lnSpc>
              <a:spcBef>
                <a:spcPts val="600"/>
              </a:spcBef>
              <a:buClr>
                <a:srgbClr val="FF0000"/>
              </a:buClr>
              <a:buSzPct val="100000"/>
            </a:pPr>
            <a:r>
              <a:rPr lang="en-US" sz="3200" b="0" dirty="0">
                <a:solidFill>
                  <a:schemeClr val="tx1"/>
                </a:solidFill>
                <a:latin typeface="Arial" charset="0"/>
                <a:cs typeface="Arial" charset="0"/>
              </a:rPr>
              <a:t>	</a:t>
            </a:r>
            <a:r>
              <a:rPr lang="en-US" sz="3200" b="0" dirty="0" smtClean="0">
                <a:solidFill>
                  <a:schemeClr val="tx1"/>
                </a:solidFill>
                <a:latin typeface="Arial" charset="0"/>
                <a:cs typeface="Arial" charset="0"/>
              </a:rPr>
              <a:t>Final document approved July 2012</a:t>
            </a:r>
          </a:p>
        </p:txBody>
      </p:sp>
      <p:sp>
        <p:nvSpPr>
          <p:cNvPr id="45" name="Rectangle 4"/>
          <p:cNvSpPr>
            <a:spLocks noChangeArrowheads="1"/>
          </p:cNvSpPr>
          <p:nvPr/>
        </p:nvSpPr>
        <p:spPr bwMode="auto">
          <a:xfrm>
            <a:off x="37452600" y="6493452"/>
            <a:ext cx="9157637" cy="759505"/>
          </a:xfrm>
          <a:prstGeom prst="rect">
            <a:avLst/>
          </a:prstGeom>
          <a:noFill/>
          <a:ln w="9525">
            <a:noFill/>
            <a:miter lim="800000"/>
            <a:headEnd/>
            <a:tailEnd/>
          </a:ln>
        </p:spPr>
        <p:txBody>
          <a:bodyPr wrap="square" lIns="20640" tIns="10320" rIns="20640" bIns="10320">
            <a:spAutoFit/>
          </a:bodyPr>
          <a:lstStyle/>
          <a:p>
            <a:pPr algn="ctr" defTabSz="203200"/>
            <a:r>
              <a:rPr lang="en-US" sz="4800" b="1" dirty="0">
                <a:solidFill>
                  <a:schemeClr val="tx1"/>
                </a:solidFill>
                <a:effectLst>
                  <a:outerShdw blurRad="38100" dist="38100" dir="2700000" algn="tl">
                    <a:srgbClr val="000000">
                      <a:alpha val="43137"/>
                    </a:srgbClr>
                  </a:outerShdw>
                </a:effectLst>
                <a:latin typeface="Arial" charset="0"/>
              </a:rPr>
              <a:t>SWGDRUG MS Library</a:t>
            </a:r>
          </a:p>
        </p:txBody>
      </p:sp>
      <p:sp>
        <p:nvSpPr>
          <p:cNvPr id="46" name="TextBox 45"/>
          <p:cNvSpPr txBox="1"/>
          <p:nvPr/>
        </p:nvSpPr>
        <p:spPr>
          <a:xfrm>
            <a:off x="34980037" y="7464277"/>
            <a:ext cx="14102763" cy="6884128"/>
          </a:xfrm>
          <a:prstGeom prst="rect">
            <a:avLst/>
          </a:prstGeom>
          <a:noFill/>
        </p:spPr>
        <p:txBody>
          <a:bodyPr wrap="square" lIns="20510" tIns="10255" rIns="20510" bIns="10255">
            <a:spAutoFit/>
          </a:bodyPr>
          <a:lstStyle/>
          <a:p>
            <a:pPr marL="630238" lvl="2" indent="-457200" eaLnBrk="1" hangingPunct="1">
              <a:spcBef>
                <a:spcPts val="269"/>
              </a:spcBef>
              <a:spcAft>
                <a:spcPts val="135"/>
              </a:spcAft>
              <a:buClr>
                <a:srgbClr val="FF0000"/>
              </a:buClr>
              <a:buFont typeface="Wingdings" pitchFamily="2" charset="2"/>
              <a:buChar char="v"/>
              <a:defRPr/>
            </a:pPr>
            <a:r>
              <a:rPr lang="en-US" sz="3200" b="0" dirty="0">
                <a:solidFill>
                  <a:schemeClr val="tx1"/>
                </a:solidFill>
                <a:latin typeface="Arial" pitchFamily="34" charset="0"/>
                <a:cs typeface="Arial" pitchFamily="34" charset="0"/>
              </a:rPr>
              <a:t>SWGDRUG has compiled a mass spectral library from a variety of sources, containing drugs and drug-related </a:t>
            </a:r>
            <a:r>
              <a:rPr lang="en-US" sz="3200" b="0" dirty="0" smtClean="0">
                <a:solidFill>
                  <a:schemeClr val="tx1"/>
                </a:solidFill>
                <a:latin typeface="Arial" pitchFamily="34" charset="0"/>
                <a:cs typeface="Arial" pitchFamily="34" charset="0"/>
              </a:rPr>
              <a:t>compounds</a:t>
            </a:r>
          </a:p>
          <a:p>
            <a:pPr marL="1370013" lvl="5">
              <a:spcBef>
                <a:spcPts val="269"/>
              </a:spcBef>
              <a:spcAft>
                <a:spcPts val="135"/>
              </a:spcAft>
              <a:buClr>
                <a:srgbClr val="FF0000"/>
              </a:buClr>
              <a:defRPr/>
            </a:pPr>
            <a:r>
              <a:rPr lang="en-US" sz="3200" b="0" dirty="0" smtClean="0">
                <a:solidFill>
                  <a:schemeClr val="tx1"/>
                </a:solidFill>
                <a:latin typeface="Arial" pitchFamily="34" charset="0"/>
                <a:cs typeface="Arial" pitchFamily="34" charset="0"/>
              </a:rPr>
              <a:t>All </a:t>
            </a:r>
            <a:r>
              <a:rPr lang="en-US" sz="3200" b="0" dirty="0">
                <a:solidFill>
                  <a:schemeClr val="tx1"/>
                </a:solidFill>
                <a:latin typeface="Arial" pitchFamily="34" charset="0"/>
                <a:cs typeface="Arial" pitchFamily="34" charset="0"/>
              </a:rPr>
              <a:t>spectra collected using EI-MS </a:t>
            </a:r>
            <a:r>
              <a:rPr lang="en-US" sz="3200" b="0" dirty="0" smtClean="0">
                <a:solidFill>
                  <a:schemeClr val="tx1"/>
                </a:solidFill>
                <a:latin typeface="Arial" pitchFamily="34" charset="0"/>
                <a:cs typeface="Arial" pitchFamily="34" charset="0"/>
              </a:rPr>
              <a:t>systems</a:t>
            </a:r>
          </a:p>
          <a:p>
            <a:pPr marL="1370013" lvl="5">
              <a:spcBef>
                <a:spcPts val="269"/>
              </a:spcBef>
              <a:spcAft>
                <a:spcPts val="135"/>
              </a:spcAft>
              <a:buClr>
                <a:srgbClr val="FF0000"/>
              </a:buClr>
              <a:defRPr/>
            </a:pPr>
            <a:r>
              <a:rPr lang="en-US" sz="3200" b="0" dirty="0" smtClean="0">
                <a:solidFill>
                  <a:schemeClr val="tx1"/>
                </a:solidFill>
                <a:latin typeface="Arial" pitchFamily="34" charset="0"/>
                <a:cs typeface="Arial" pitchFamily="34" charset="0"/>
              </a:rPr>
              <a:t>Use traceable RM to support identifications</a:t>
            </a:r>
            <a:endParaRPr lang="en-US" sz="3200" b="0" dirty="0">
              <a:solidFill>
                <a:schemeClr val="tx1"/>
              </a:solidFill>
              <a:latin typeface="Arial" pitchFamily="34" charset="0"/>
              <a:cs typeface="Arial" pitchFamily="34" charset="0"/>
            </a:endParaRPr>
          </a:p>
          <a:p>
            <a:pPr marL="630238" lvl="2" indent="-457200" eaLnBrk="1" hangingPunct="1">
              <a:spcBef>
                <a:spcPts val="269"/>
              </a:spcBef>
              <a:spcAft>
                <a:spcPts val="135"/>
              </a:spcAft>
              <a:buClr>
                <a:srgbClr val="FF0000"/>
              </a:buClr>
              <a:buFont typeface="Wingdings" pitchFamily="2" charset="2"/>
              <a:buChar char="v"/>
              <a:defRPr/>
            </a:pPr>
            <a:r>
              <a:rPr lang="en-US" sz="3200" b="0" dirty="0">
                <a:solidFill>
                  <a:schemeClr val="tx1"/>
                </a:solidFill>
                <a:latin typeface="Arial" pitchFamily="34" charset="0"/>
                <a:cs typeface="Arial" pitchFamily="34" charset="0"/>
              </a:rPr>
              <a:t>DISCLAIMER: Although SWGDRUG makes an effort to review the accuracy of spectra prior to entry, this library should only be used as an analytical tool.</a:t>
            </a:r>
          </a:p>
          <a:p>
            <a:pPr marL="630238" lvl="2" indent="-457200" eaLnBrk="1" hangingPunct="1">
              <a:spcBef>
                <a:spcPts val="269"/>
              </a:spcBef>
              <a:spcAft>
                <a:spcPts val="135"/>
              </a:spcAft>
              <a:buClr>
                <a:srgbClr val="FF0000"/>
              </a:buClr>
              <a:buFont typeface="Wingdings" pitchFamily="2" charset="2"/>
              <a:buChar char="v"/>
              <a:defRPr/>
            </a:pPr>
            <a:r>
              <a:rPr lang="en-US" sz="3200" b="0" dirty="0" smtClean="0">
                <a:solidFill>
                  <a:schemeClr val="tx1"/>
                </a:solidFill>
                <a:latin typeface="Arial" pitchFamily="34" charset="0"/>
                <a:cs typeface="Arial" pitchFamily="34" charset="0"/>
              </a:rPr>
              <a:t>SWGDRUG </a:t>
            </a:r>
            <a:r>
              <a:rPr lang="en-US" sz="3200" b="0" dirty="0">
                <a:solidFill>
                  <a:schemeClr val="tx1"/>
                </a:solidFill>
                <a:latin typeface="Arial" pitchFamily="34" charset="0"/>
                <a:cs typeface="Arial" pitchFamily="34" charset="0"/>
              </a:rPr>
              <a:t>MS library is </a:t>
            </a:r>
            <a:r>
              <a:rPr lang="en-US" sz="3200" b="0" dirty="0" smtClean="0">
                <a:solidFill>
                  <a:schemeClr val="tx1"/>
                </a:solidFill>
                <a:latin typeface="Arial" pitchFamily="34" charset="0"/>
                <a:cs typeface="Arial" pitchFamily="34" charset="0"/>
              </a:rPr>
              <a:t>available in several </a:t>
            </a:r>
            <a:r>
              <a:rPr lang="en-US" sz="3200" b="0" dirty="0">
                <a:solidFill>
                  <a:schemeClr val="tx1"/>
                </a:solidFill>
                <a:latin typeface="Arial" pitchFamily="34" charset="0"/>
                <a:cs typeface="Arial" pitchFamily="34" charset="0"/>
              </a:rPr>
              <a:t>formats:</a:t>
            </a:r>
          </a:p>
          <a:p>
            <a:pPr marL="1430338" lvl="8" defTabSz="205100">
              <a:spcBef>
                <a:spcPts val="269"/>
              </a:spcBef>
              <a:spcAft>
                <a:spcPts val="135"/>
              </a:spcAft>
              <a:buClr>
                <a:srgbClr val="FF0000"/>
              </a:buClr>
              <a:defRPr/>
            </a:pPr>
            <a:r>
              <a:rPr lang="en-US" sz="3200" b="0" dirty="0">
                <a:solidFill>
                  <a:schemeClr val="tx1"/>
                </a:solidFill>
                <a:latin typeface="Arial" pitchFamily="34" charset="0"/>
                <a:cs typeface="Arial" pitchFamily="34" charset="0"/>
              </a:rPr>
              <a:t>NIST </a:t>
            </a:r>
            <a:r>
              <a:rPr lang="en-US" sz="3200" b="0" dirty="0" smtClean="0">
                <a:solidFill>
                  <a:schemeClr val="tx1"/>
                </a:solidFill>
                <a:latin typeface="Arial" pitchFamily="34" charset="0"/>
                <a:cs typeface="Arial" pitchFamily="34" charset="0"/>
              </a:rPr>
              <a:t>MSSEARCH (free), NIST Text, JCAMP</a:t>
            </a:r>
            <a:endParaRPr lang="en-US" sz="3200" b="0" dirty="0">
              <a:solidFill>
                <a:schemeClr val="tx1"/>
              </a:solidFill>
              <a:latin typeface="Arial" pitchFamily="34" charset="0"/>
              <a:cs typeface="Arial" pitchFamily="34" charset="0"/>
            </a:endParaRPr>
          </a:p>
          <a:p>
            <a:pPr marL="1430338" lvl="8" defTabSz="205100">
              <a:spcBef>
                <a:spcPts val="269"/>
              </a:spcBef>
              <a:spcAft>
                <a:spcPts val="135"/>
              </a:spcAft>
              <a:buClr>
                <a:srgbClr val="FF0000"/>
              </a:buClr>
              <a:defRPr/>
            </a:pPr>
            <a:r>
              <a:rPr lang="en-US" sz="3200" b="0" dirty="0">
                <a:solidFill>
                  <a:schemeClr val="tx1"/>
                </a:solidFill>
                <a:latin typeface="Arial" pitchFamily="34" charset="0"/>
                <a:cs typeface="Arial" pitchFamily="34" charset="0"/>
              </a:rPr>
              <a:t>Agilent </a:t>
            </a:r>
            <a:r>
              <a:rPr lang="en-US" sz="3200" b="0" dirty="0" smtClean="0">
                <a:solidFill>
                  <a:schemeClr val="tx1"/>
                </a:solidFill>
                <a:latin typeface="Arial" pitchFamily="34" charset="0"/>
                <a:cs typeface="Arial" pitchFamily="34" charset="0"/>
              </a:rPr>
              <a:t>Technologies, Shimadzu</a:t>
            </a:r>
            <a:endParaRPr lang="en-US" sz="3200" b="0" dirty="0">
              <a:solidFill>
                <a:schemeClr val="tx1"/>
              </a:solidFill>
              <a:latin typeface="Arial" pitchFamily="34" charset="0"/>
              <a:cs typeface="Arial" pitchFamily="34" charset="0"/>
            </a:endParaRPr>
          </a:p>
          <a:p>
            <a:pPr marL="630238" lvl="2" indent="-457200" eaLnBrk="1" hangingPunct="1">
              <a:spcBef>
                <a:spcPts val="269"/>
              </a:spcBef>
              <a:spcAft>
                <a:spcPts val="135"/>
              </a:spcAft>
              <a:buClr>
                <a:srgbClr val="FF0000"/>
              </a:buClr>
              <a:buFont typeface="Wingdings" pitchFamily="2" charset="2"/>
              <a:buChar char="v"/>
              <a:defRPr/>
            </a:pPr>
            <a:r>
              <a:rPr lang="en-US" sz="3200" b="0" dirty="0">
                <a:solidFill>
                  <a:schemeClr val="tx1"/>
                </a:solidFill>
                <a:latin typeface="Arial" pitchFamily="34" charset="0"/>
                <a:cs typeface="Arial" pitchFamily="34" charset="0"/>
              </a:rPr>
              <a:t>Currently contains over </a:t>
            </a:r>
            <a:r>
              <a:rPr lang="en-US" sz="3200" b="0" dirty="0" smtClean="0">
                <a:solidFill>
                  <a:schemeClr val="tx1"/>
                </a:solidFill>
                <a:latin typeface="Arial" pitchFamily="34" charset="0"/>
                <a:cs typeface="Arial" pitchFamily="34" charset="0"/>
              </a:rPr>
              <a:t>1,600 </a:t>
            </a:r>
            <a:r>
              <a:rPr lang="en-US" sz="3200" b="0" dirty="0">
                <a:solidFill>
                  <a:schemeClr val="tx1"/>
                </a:solidFill>
                <a:latin typeface="Arial" pitchFamily="34" charset="0"/>
                <a:cs typeface="Arial" pitchFamily="34" charset="0"/>
              </a:rPr>
              <a:t>compounds</a:t>
            </a:r>
          </a:p>
          <a:p>
            <a:pPr marL="630238" lvl="2" indent="-457200" eaLnBrk="1" hangingPunct="1">
              <a:spcBef>
                <a:spcPts val="269"/>
              </a:spcBef>
              <a:spcAft>
                <a:spcPts val="135"/>
              </a:spcAft>
              <a:buClr>
                <a:srgbClr val="FF0000"/>
              </a:buClr>
              <a:buFont typeface="Wingdings" pitchFamily="2" charset="2"/>
              <a:buChar char="v"/>
              <a:defRPr/>
            </a:pPr>
            <a:r>
              <a:rPr lang="en-US" sz="3200" b="0" dirty="0" smtClean="0">
                <a:solidFill>
                  <a:schemeClr val="tx1"/>
                </a:solidFill>
                <a:latin typeface="Arial" pitchFamily="34" charset="0"/>
                <a:cs typeface="Arial" pitchFamily="34" charset="0"/>
              </a:rPr>
              <a:t>Updated often to </a:t>
            </a:r>
            <a:r>
              <a:rPr lang="en-US" sz="3200" b="0" dirty="0">
                <a:solidFill>
                  <a:schemeClr val="tx1"/>
                </a:solidFill>
                <a:latin typeface="Arial" pitchFamily="34" charset="0"/>
                <a:cs typeface="Arial" pitchFamily="34" charset="0"/>
              </a:rPr>
              <a:t>keep up with emerging </a:t>
            </a:r>
            <a:r>
              <a:rPr lang="en-US" sz="3200" b="0" dirty="0" smtClean="0">
                <a:solidFill>
                  <a:schemeClr val="tx1"/>
                </a:solidFill>
                <a:latin typeface="Arial" pitchFamily="34" charset="0"/>
                <a:cs typeface="Arial" pitchFamily="34" charset="0"/>
              </a:rPr>
              <a:t>trends</a:t>
            </a:r>
          </a:p>
          <a:p>
            <a:pPr marL="630238" lvl="2" indent="-457200" eaLnBrk="1" hangingPunct="1">
              <a:spcBef>
                <a:spcPts val="269"/>
              </a:spcBef>
              <a:spcAft>
                <a:spcPts val="135"/>
              </a:spcAft>
              <a:buClr>
                <a:srgbClr val="FF0000"/>
              </a:buClr>
              <a:buFont typeface="Wingdings" pitchFamily="2" charset="2"/>
              <a:buChar char="v"/>
              <a:defRPr/>
            </a:pPr>
            <a:r>
              <a:rPr lang="en-US" sz="3200" b="0" dirty="0" smtClean="0">
                <a:solidFill>
                  <a:schemeClr val="tx1"/>
                </a:solidFill>
                <a:latin typeface="Arial" pitchFamily="34" charset="0"/>
                <a:cs typeface="Arial" pitchFamily="34" charset="0"/>
              </a:rPr>
              <a:t>Submissions </a:t>
            </a:r>
            <a:r>
              <a:rPr lang="en-US" sz="3200" b="0" dirty="0">
                <a:solidFill>
                  <a:schemeClr val="tx1"/>
                </a:solidFill>
                <a:latin typeface="Arial" pitchFamily="34" charset="0"/>
                <a:cs typeface="Arial" pitchFamily="34" charset="0"/>
              </a:rPr>
              <a:t>from public are welcome</a:t>
            </a:r>
          </a:p>
        </p:txBody>
      </p:sp>
      <p:sp>
        <p:nvSpPr>
          <p:cNvPr id="51" name="AutoShape 52"/>
          <p:cNvSpPr>
            <a:spLocks noChangeArrowheads="1"/>
          </p:cNvSpPr>
          <p:nvPr/>
        </p:nvSpPr>
        <p:spPr bwMode="auto">
          <a:xfrm>
            <a:off x="34371786" y="15577919"/>
            <a:ext cx="15319264" cy="6996331"/>
          </a:xfrm>
          <a:prstGeom prst="roundRect">
            <a:avLst>
              <a:gd name="adj" fmla="val 16667"/>
            </a:avLst>
          </a:prstGeom>
          <a:blipFill dpi="0" rotWithShape="1">
            <a:blip r:embed="rId3">
              <a:alphaModFix amt="34000"/>
              <a:extLst>
                <a:ext uri="{BEBA8EAE-BF5A-486C-A8C5-ECC9F3942E4B}">
                  <a14:imgProps xmlns:a14="http://schemas.microsoft.com/office/drawing/2010/main">
                    <a14:imgLayer r:embed="rId4">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49" name="Content Placeholder 2"/>
          <p:cNvSpPr txBox="1">
            <a:spLocks/>
          </p:cNvSpPr>
          <p:nvPr/>
        </p:nvSpPr>
        <p:spPr bwMode="auto">
          <a:xfrm>
            <a:off x="34980036" y="17331910"/>
            <a:ext cx="14102765" cy="5242339"/>
          </a:xfrm>
          <a:prstGeom prst="rect">
            <a:avLst/>
          </a:prstGeom>
          <a:noFill/>
          <a:ln w="9525">
            <a:noFill/>
            <a:miter lim="800000"/>
            <a:headEnd/>
            <a:tailEnd/>
          </a:ln>
        </p:spPr>
        <p:txBody>
          <a:bodyPr lIns="91365" tIns="45684" rIns="91365" bIns="45684"/>
          <a:lstStyle/>
          <a:p>
            <a:pPr marL="465138" indent="-465138" defTabSz="912813" eaLnBrk="1" hangingPunct="1">
              <a:spcBef>
                <a:spcPts val="250"/>
              </a:spcBef>
              <a:buClr>
                <a:srgbClr val="FF0000"/>
              </a:buClr>
              <a:buFont typeface="Wingdings" pitchFamily="2" charset="2"/>
              <a:buChar char="v"/>
            </a:pPr>
            <a:r>
              <a:rPr lang="en-US" sz="3200" b="0" dirty="0" smtClean="0">
                <a:solidFill>
                  <a:schemeClr val="tx1"/>
                </a:solidFill>
                <a:latin typeface="Arial" charset="0"/>
                <a:cs typeface="Arial" charset="0"/>
              </a:rPr>
              <a:t>Examples </a:t>
            </a:r>
            <a:r>
              <a:rPr lang="en-US" sz="3200" b="0" dirty="0">
                <a:solidFill>
                  <a:schemeClr val="tx1"/>
                </a:solidFill>
                <a:latin typeface="Arial" charset="0"/>
                <a:cs typeface="Arial" charset="0"/>
              </a:rPr>
              <a:t>of Measurement Uncertainty for Purity Determinations in Seized Drug </a:t>
            </a:r>
            <a:r>
              <a:rPr lang="en-US" sz="3200" b="0" dirty="0" smtClean="0">
                <a:solidFill>
                  <a:schemeClr val="tx1"/>
                </a:solidFill>
                <a:latin typeface="Arial" charset="0"/>
                <a:cs typeface="Arial" charset="0"/>
              </a:rPr>
              <a:t>Analysis</a:t>
            </a:r>
          </a:p>
          <a:p>
            <a:pPr marL="465138" indent="-465138" defTabSz="912813" eaLnBrk="1" hangingPunct="1">
              <a:spcBef>
                <a:spcPts val="250"/>
              </a:spcBef>
              <a:buClr>
                <a:srgbClr val="FF0000"/>
              </a:buClr>
              <a:buFont typeface="Wingdings" pitchFamily="2" charset="2"/>
              <a:buChar char="v"/>
            </a:pPr>
            <a:endParaRPr lang="en-US" sz="3200" b="0" i="1" dirty="0">
              <a:solidFill>
                <a:schemeClr val="tx1"/>
              </a:solidFill>
              <a:latin typeface="Arial" charset="0"/>
              <a:cs typeface="Arial" charset="0"/>
            </a:endParaRPr>
          </a:p>
          <a:p>
            <a:pPr marL="465138" indent="-465138" defTabSz="912813" eaLnBrk="1" hangingPunct="1">
              <a:spcBef>
                <a:spcPts val="250"/>
              </a:spcBef>
              <a:buClr>
                <a:srgbClr val="FF0000"/>
              </a:buClr>
              <a:buFont typeface="Wingdings" pitchFamily="2" charset="2"/>
              <a:buChar char="v"/>
            </a:pPr>
            <a:r>
              <a:rPr lang="en-US" sz="3200" b="0" dirty="0" smtClean="0">
                <a:solidFill>
                  <a:schemeClr val="tx1"/>
                </a:solidFill>
                <a:latin typeface="Arial" charset="0"/>
                <a:cs typeface="Arial" charset="0"/>
              </a:rPr>
              <a:t>Contains 3 examples of purity analyses and how to estimate the uncertainty associated with results:</a:t>
            </a:r>
            <a:endParaRPr lang="en-US" sz="3200" b="0" dirty="0">
              <a:solidFill>
                <a:schemeClr val="tx1"/>
              </a:solidFill>
              <a:latin typeface="Arial" charset="0"/>
              <a:cs typeface="Arial" charset="0"/>
            </a:endParaRPr>
          </a:p>
          <a:p>
            <a:pPr marL="1831975" lvl="4" indent="-541338" defTabSz="912813" eaLnBrk="1" hangingPunct="1">
              <a:spcBef>
                <a:spcPts val="1800"/>
              </a:spcBef>
              <a:buFont typeface="+mj-lt"/>
              <a:buAutoNum type="arabicPeriod"/>
            </a:pPr>
            <a:r>
              <a:rPr lang="en-US" sz="3200" b="0" dirty="0" smtClean="0">
                <a:solidFill>
                  <a:schemeClr val="tx1"/>
                </a:solidFill>
                <a:latin typeface="Arial" charset="0"/>
                <a:cs typeface="Arial" charset="0"/>
              </a:rPr>
              <a:t>Control chart method</a:t>
            </a:r>
          </a:p>
          <a:p>
            <a:pPr marL="1831975" lvl="4" indent="-541338" defTabSz="912813" eaLnBrk="1" hangingPunct="1">
              <a:spcBef>
                <a:spcPts val="1800"/>
              </a:spcBef>
              <a:buFont typeface="+mj-lt"/>
              <a:buAutoNum type="arabicPeriod"/>
            </a:pPr>
            <a:r>
              <a:rPr lang="en-US" sz="3200" b="0" dirty="0" smtClean="0">
                <a:solidFill>
                  <a:schemeClr val="tx1"/>
                </a:solidFill>
                <a:latin typeface="Arial" charset="0"/>
                <a:cs typeface="Arial" charset="0"/>
              </a:rPr>
              <a:t>Using proficiency test and control chart data</a:t>
            </a:r>
          </a:p>
          <a:p>
            <a:pPr marL="1831975" lvl="4" indent="-541338" defTabSz="912813" eaLnBrk="1" hangingPunct="1">
              <a:spcBef>
                <a:spcPts val="1800"/>
              </a:spcBef>
              <a:buFont typeface="+mj-lt"/>
              <a:buAutoNum type="arabicPeriod"/>
            </a:pPr>
            <a:r>
              <a:rPr lang="en-US" sz="3200" b="0" dirty="0" smtClean="0">
                <a:solidFill>
                  <a:schemeClr val="tx1"/>
                </a:solidFill>
                <a:latin typeface="Arial" charset="0"/>
                <a:cs typeface="Arial" charset="0"/>
              </a:rPr>
              <a:t>Single-case quantitation with replicated samplings</a:t>
            </a:r>
            <a:endParaRPr lang="en-US" sz="3200" b="0" dirty="0">
              <a:solidFill>
                <a:schemeClr val="tx1"/>
              </a:solidFill>
              <a:latin typeface="Arial" charset="0"/>
              <a:cs typeface="Arial" charset="0"/>
            </a:endParaRPr>
          </a:p>
        </p:txBody>
      </p:sp>
      <p:sp>
        <p:nvSpPr>
          <p:cNvPr id="50" name="Rectangle 4"/>
          <p:cNvSpPr>
            <a:spLocks noChangeArrowheads="1"/>
          </p:cNvSpPr>
          <p:nvPr/>
        </p:nvSpPr>
        <p:spPr bwMode="auto">
          <a:xfrm>
            <a:off x="36048719" y="16241582"/>
            <a:ext cx="11965398" cy="759362"/>
          </a:xfrm>
          <a:prstGeom prst="rect">
            <a:avLst/>
          </a:prstGeom>
          <a:noFill/>
          <a:ln w="12700">
            <a:noFill/>
            <a:miter lim="800000"/>
            <a:headEnd type="none" w="sm" len="sm"/>
            <a:tailEnd type="none" w="sm" len="sm"/>
          </a:ln>
        </p:spPr>
        <p:txBody>
          <a:bodyPr wrap="square" lIns="20498" tIns="10249" rIns="20498" bIns="10249">
            <a:spAutoFit/>
          </a:bodyPr>
          <a:lstStyle/>
          <a:p>
            <a:pPr algn="ctr" defTabSz="203200" eaLnBrk="1" hangingPunct="1"/>
            <a:r>
              <a:rPr lang="en-US" sz="4800" b="1" dirty="0">
                <a:solidFill>
                  <a:schemeClr val="tx1"/>
                </a:solidFill>
                <a:effectLst>
                  <a:outerShdw blurRad="38100" dist="38100" dir="2700000" algn="tl">
                    <a:srgbClr val="000000">
                      <a:alpha val="43137"/>
                    </a:srgbClr>
                  </a:outerShdw>
                </a:effectLst>
                <a:latin typeface="Arial" charset="0"/>
                <a:cs typeface="Arial" charset="0"/>
              </a:rPr>
              <a:t>Supplemental Document </a:t>
            </a:r>
            <a:r>
              <a:rPr lang="en-US" sz="4800" b="1" dirty="0" smtClean="0">
                <a:solidFill>
                  <a:schemeClr val="tx1"/>
                </a:solidFill>
                <a:effectLst>
                  <a:outerShdw blurRad="38100" dist="38100" dir="2700000" algn="tl">
                    <a:srgbClr val="000000">
                      <a:alpha val="43137"/>
                    </a:srgbClr>
                  </a:outerShdw>
                </a:effectLst>
                <a:latin typeface="Arial" charset="0"/>
                <a:cs typeface="Arial" charset="0"/>
              </a:rPr>
              <a:t>SD-4</a:t>
            </a:r>
            <a:endParaRPr lang="en-US" sz="4800" b="1" dirty="0">
              <a:solidFill>
                <a:schemeClr val="tx1"/>
              </a:solidFill>
              <a:effectLst>
                <a:outerShdw blurRad="38100" dist="38100" dir="2700000" algn="tl">
                  <a:srgbClr val="000000">
                    <a:alpha val="43137"/>
                  </a:srgbClr>
                </a:outerShdw>
              </a:effectLst>
              <a:latin typeface="Arial" charset="0"/>
              <a:cs typeface="Arial" charset="0"/>
            </a:endParaRPr>
          </a:p>
        </p:txBody>
      </p:sp>
      <p:sp>
        <p:nvSpPr>
          <p:cNvPr id="52" name="Content Placeholder 2"/>
          <p:cNvSpPr txBox="1">
            <a:spLocks/>
          </p:cNvSpPr>
          <p:nvPr/>
        </p:nvSpPr>
        <p:spPr bwMode="auto">
          <a:xfrm>
            <a:off x="35000652" y="24828198"/>
            <a:ext cx="14061533" cy="4885907"/>
          </a:xfrm>
          <a:prstGeom prst="rect">
            <a:avLst/>
          </a:prstGeom>
          <a:noFill/>
          <a:ln w="9525">
            <a:noFill/>
            <a:miter lim="800000"/>
            <a:headEnd/>
            <a:tailEnd/>
          </a:ln>
        </p:spPr>
        <p:txBody>
          <a:bodyPr lIns="91365" tIns="45684" rIns="91365" bIns="45684"/>
          <a:lstStyle/>
          <a:p>
            <a:pPr marL="465138" indent="-465138" defTabSz="912813" eaLnBrk="1" hangingPunct="1">
              <a:spcBef>
                <a:spcPts val="250"/>
              </a:spcBef>
              <a:buClr>
                <a:srgbClr val="FF0000"/>
              </a:buClr>
              <a:buFont typeface="Wingdings" pitchFamily="2" charset="2"/>
              <a:buChar char="v"/>
            </a:pPr>
            <a:r>
              <a:rPr lang="en-US" sz="3200" b="0" dirty="0" smtClean="0">
                <a:solidFill>
                  <a:schemeClr val="tx1"/>
                </a:solidFill>
                <a:latin typeface="Arial" charset="0"/>
                <a:cs typeface="Arial" charset="0"/>
              </a:rPr>
              <a:t>Reporting Examples</a:t>
            </a:r>
            <a:endParaRPr lang="en-US" sz="3200" b="0" dirty="0">
              <a:solidFill>
                <a:schemeClr val="tx1"/>
              </a:solidFill>
              <a:latin typeface="Arial" charset="0"/>
              <a:cs typeface="Arial" charset="0"/>
            </a:endParaRPr>
          </a:p>
          <a:p>
            <a:pPr marL="465138" indent="-465138" defTabSz="912813" eaLnBrk="1" hangingPunct="1">
              <a:spcBef>
                <a:spcPts val="250"/>
              </a:spcBef>
              <a:buClr>
                <a:srgbClr val="FF0000"/>
              </a:buClr>
              <a:buFont typeface="Wingdings" pitchFamily="2" charset="2"/>
              <a:buChar char="v"/>
            </a:pPr>
            <a:endParaRPr lang="en-US" sz="1600" b="0" dirty="0">
              <a:solidFill>
                <a:schemeClr val="tx1"/>
              </a:solidFill>
              <a:latin typeface="Arial" charset="0"/>
              <a:cs typeface="Arial" charset="0"/>
            </a:endParaRPr>
          </a:p>
          <a:p>
            <a:pPr marL="465138" indent="-465138" defTabSz="912813" eaLnBrk="1" hangingPunct="1">
              <a:spcBef>
                <a:spcPts val="250"/>
              </a:spcBef>
              <a:buClr>
                <a:srgbClr val="FF0000"/>
              </a:buClr>
              <a:buFont typeface="Wingdings" pitchFamily="2" charset="2"/>
              <a:buChar char="v"/>
            </a:pPr>
            <a:r>
              <a:rPr lang="en-US" sz="3200" b="0" dirty="0" smtClean="0">
                <a:solidFill>
                  <a:schemeClr val="tx1"/>
                </a:solidFill>
                <a:latin typeface="Arial" charset="0"/>
                <a:cs typeface="Arial" charset="0"/>
              </a:rPr>
              <a:t>Examples </a:t>
            </a:r>
            <a:r>
              <a:rPr lang="en-US" sz="3200" b="0" dirty="0">
                <a:solidFill>
                  <a:schemeClr val="tx1"/>
                </a:solidFill>
                <a:latin typeface="Arial" charset="0"/>
                <a:cs typeface="Arial" charset="0"/>
              </a:rPr>
              <a:t>of laboratory reports that would </a:t>
            </a:r>
            <a:r>
              <a:rPr lang="en-US" sz="3200" b="0" dirty="0" smtClean="0">
                <a:solidFill>
                  <a:schemeClr val="tx1"/>
                </a:solidFill>
                <a:latin typeface="Arial" charset="0"/>
                <a:cs typeface="Arial" charset="0"/>
              </a:rPr>
              <a:t>fulfill SWGDRUG’s </a:t>
            </a:r>
            <a:r>
              <a:rPr lang="en-US" sz="3200" b="0" dirty="0">
                <a:solidFill>
                  <a:schemeClr val="tx1"/>
                </a:solidFill>
                <a:latin typeface="Arial" charset="0"/>
                <a:cs typeface="Arial" charset="0"/>
              </a:rPr>
              <a:t>reporting </a:t>
            </a:r>
            <a:r>
              <a:rPr lang="en-US" sz="3200" b="0" dirty="0" smtClean="0">
                <a:solidFill>
                  <a:schemeClr val="tx1"/>
                </a:solidFill>
                <a:latin typeface="Arial" charset="0"/>
                <a:cs typeface="Arial" charset="0"/>
              </a:rPr>
              <a:t>recommendations:</a:t>
            </a:r>
            <a:endParaRPr lang="en-US" sz="3200" b="0" dirty="0">
              <a:solidFill>
                <a:schemeClr val="tx1"/>
              </a:solidFill>
              <a:latin typeface="Arial" charset="0"/>
              <a:cs typeface="Arial" charset="0"/>
            </a:endParaRPr>
          </a:p>
          <a:p>
            <a:pPr marL="1679575" lvl="4" defTabSz="398463" eaLnBrk="1" hangingPunct="1">
              <a:spcBef>
                <a:spcPts val="600"/>
              </a:spcBef>
              <a:buClr>
                <a:srgbClr val="FF0000"/>
              </a:buClr>
              <a:buSzPct val="100000"/>
            </a:pPr>
            <a:r>
              <a:rPr lang="en-US" sz="3200" b="0" dirty="0" smtClean="0">
                <a:solidFill>
                  <a:schemeClr val="tx1"/>
                </a:solidFill>
                <a:latin typeface="Arial" charset="0"/>
                <a:cs typeface="Arial" charset="0"/>
              </a:rPr>
              <a:t>Part </a:t>
            </a:r>
            <a:r>
              <a:rPr lang="en-US" sz="3200" b="0" dirty="0">
                <a:solidFill>
                  <a:schemeClr val="tx1"/>
                </a:solidFill>
                <a:latin typeface="Arial" charset="0"/>
                <a:cs typeface="Arial" charset="0"/>
              </a:rPr>
              <a:t>III A, Section 6, </a:t>
            </a:r>
            <a:r>
              <a:rPr lang="en-US" sz="3200" b="0" i="1" dirty="0" smtClean="0">
                <a:solidFill>
                  <a:schemeClr val="tx1"/>
                </a:solidFill>
                <a:latin typeface="Arial" charset="0"/>
                <a:cs typeface="Arial" charset="0"/>
              </a:rPr>
              <a:t>Reporting</a:t>
            </a:r>
          </a:p>
          <a:p>
            <a:pPr marL="1679575" lvl="4" defTabSz="398463" eaLnBrk="1" hangingPunct="1">
              <a:spcBef>
                <a:spcPts val="600"/>
              </a:spcBef>
              <a:buClr>
                <a:srgbClr val="FF0000"/>
              </a:buClr>
              <a:buSzPct val="100000"/>
            </a:pPr>
            <a:r>
              <a:rPr lang="en-US" sz="3200" b="0" dirty="0" smtClean="0">
                <a:solidFill>
                  <a:schemeClr val="tx1"/>
                </a:solidFill>
                <a:latin typeface="Arial" charset="0"/>
                <a:cs typeface="Arial" charset="0"/>
              </a:rPr>
              <a:t>Part </a:t>
            </a:r>
            <a:r>
              <a:rPr lang="en-US" sz="3200" b="0" dirty="0">
                <a:solidFill>
                  <a:schemeClr val="tx1"/>
                </a:solidFill>
                <a:latin typeface="Arial" charset="0"/>
                <a:cs typeface="Arial" charset="0"/>
              </a:rPr>
              <a:t>IV A, Section 9.2, </a:t>
            </a:r>
            <a:r>
              <a:rPr lang="en-US" sz="3200" b="0" i="1" dirty="0">
                <a:solidFill>
                  <a:schemeClr val="tx1"/>
                </a:solidFill>
                <a:latin typeface="Arial" charset="0"/>
                <a:cs typeface="Arial" charset="0"/>
              </a:rPr>
              <a:t>Report writing</a:t>
            </a:r>
          </a:p>
          <a:p>
            <a:pPr lvl="1" indent="-457200" defTabSz="912813" eaLnBrk="1" hangingPunct="1">
              <a:spcBef>
                <a:spcPts val="250"/>
              </a:spcBef>
              <a:buClr>
                <a:srgbClr val="FF0000"/>
              </a:buClr>
              <a:buSzPct val="100000"/>
              <a:buFont typeface="Wingdings" pitchFamily="2" charset="2"/>
              <a:buChar char="v"/>
            </a:pPr>
            <a:endParaRPr lang="en-US" sz="1600" b="0" dirty="0" smtClean="0">
              <a:solidFill>
                <a:schemeClr val="tx1"/>
              </a:solidFill>
              <a:latin typeface="Arial" charset="0"/>
              <a:cs typeface="Arial" charset="0"/>
            </a:endParaRPr>
          </a:p>
          <a:p>
            <a:pPr marL="460375" lvl="1" indent="-460375" defTabSz="912813" eaLnBrk="1" hangingPunct="1">
              <a:spcBef>
                <a:spcPts val="250"/>
              </a:spcBef>
              <a:buClr>
                <a:srgbClr val="FF0000"/>
              </a:buClr>
              <a:buSzPct val="100000"/>
              <a:buFont typeface="Wingdings" pitchFamily="2" charset="2"/>
              <a:buChar char="v"/>
            </a:pPr>
            <a:r>
              <a:rPr lang="en-US" sz="3200" b="0" dirty="0" smtClean="0">
                <a:solidFill>
                  <a:schemeClr val="tx1"/>
                </a:solidFill>
                <a:latin typeface="Arial" charset="0"/>
                <a:cs typeface="Arial" charset="0"/>
              </a:rPr>
              <a:t>Short </a:t>
            </a:r>
            <a:r>
              <a:rPr lang="en-US" sz="3200" b="0" dirty="0">
                <a:solidFill>
                  <a:schemeClr val="tx1"/>
                </a:solidFill>
                <a:latin typeface="Arial" charset="0"/>
                <a:cs typeface="Arial" charset="0"/>
              </a:rPr>
              <a:t>and long </a:t>
            </a:r>
            <a:r>
              <a:rPr lang="en-US" sz="3200" b="0" dirty="0" smtClean="0">
                <a:solidFill>
                  <a:schemeClr val="tx1"/>
                </a:solidFill>
                <a:latin typeface="Arial" charset="0"/>
                <a:cs typeface="Arial" charset="0"/>
              </a:rPr>
              <a:t>versions</a:t>
            </a:r>
          </a:p>
          <a:p>
            <a:pPr marL="460375" lvl="1" indent="-460375" defTabSz="912813" eaLnBrk="1" hangingPunct="1">
              <a:spcBef>
                <a:spcPts val="250"/>
              </a:spcBef>
              <a:buClr>
                <a:srgbClr val="FF0000"/>
              </a:buClr>
              <a:buSzPct val="100000"/>
              <a:buFont typeface="Wingdings" pitchFamily="2" charset="2"/>
              <a:buChar char="v"/>
            </a:pPr>
            <a:endParaRPr lang="en-US" sz="1600" b="0" dirty="0">
              <a:solidFill>
                <a:schemeClr val="tx1"/>
              </a:solidFill>
              <a:latin typeface="Arial" charset="0"/>
              <a:cs typeface="Arial" charset="0"/>
            </a:endParaRPr>
          </a:p>
          <a:p>
            <a:pPr marL="460375" lvl="1" indent="-460375" defTabSz="912813" eaLnBrk="1" hangingPunct="1">
              <a:spcBef>
                <a:spcPts val="250"/>
              </a:spcBef>
              <a:buClr>
                <a:srgbClr val="FF0000"/>
              </a:buClr>
              <a:buSzPct val="100000"/>
              <a:buFont typeface="Wingdings" pitchFamily="2" charset="2"/>
              <a:buChar char="v"/>
            </a:pPr>
            <a:r>
              <a:rPr lang="en-US" sz="3200" b="0" dirty="0" smtClean="0">
                <a:solidFill>
                  <a:schemeClr val="tx1"/>
                </a:solidFill>
                <a:latin typeface="Arial" charset="0"/>
                <a:cs typeface="Arial" charset="0"/>
              </a:rPr>
              <a:t>Examples were revised after public comment period</a:t>
            </a:r>
            <a:endParaRPr lang="en-US" sz="3200" b="0" dirty="0">
              <a:solidFill>
                <a:schemeClr val="tx1"/>
              </a:solidFill>
              <a:latin typeface="Arial" charset="0"/>
              <a:cs typeface="Arial" charset="0"/>
            </a:endParaRPr>
          </a:p>
          <a:p>
            <a:pPr marL="465138" indent="-465138" defTabSz="912813" eaLnBrk="1" hangingPunct="1">
              <a:spcBef>
                <a:spcPts val="250"/>
              </a:spcBef>
              <a:buFont typeface="Wingdings" pitchFamily="2" charset="2"/>
              <a:buChar char="v"/>
            </a:pPr>
            <a:endParaRPr lang="en-US" sz="3200" b="0" dirty="0">
              <a:solidFill>
                <a:schemeClr val="tx1"/>
              </a:solidFill>
              <a:latin typeface="Arial" charset="0"/>
              <a:cs typeface="Arial" charset="0"/>
            </a:endParaRPr>
          </a:p>
        </p:txBody>
      </p:sp>
      <p:sp>
        <p:nvSpPr>
          <p:cNvPr id="53" name="Rectangle 4"/>
          <p:cNvSpPr>
            <a:spLocks noChangeArrowheads="1"/>
          </p:cNvSpPr>
          <p:nvPr/>
        </p:nvSpPr>
        <p:spPr bwMode="auto">
          <a:xfrm>
            <a:off x="36959918" y="23978072"/>
            <a:ext cx="10143000" cy="759362"/>
          </a:xfrm>
          <a:prstGeom prst="rect">
            <a:avLst/>
          </a:prstGeom>
          <a:noFill/>
          <a:ln w="12700">
            <a:noFill/>
            <a:miter lim="800000"/>
            <a:headEnd type="none" w="sm" len="sm"/>
            <a:tailEnd type="none" w="sm" len="sm"/>
          </a:ln>
        </p:spPr>
        <p:txBody>
          <a:bodyPr wrap="square" lIns="20498" tIns="10249" rIns="20498" bIns="10249">
            <a:spAutoFit/>
          </a:bodyPr>
          <a:lstStyle/>
          <a:p>
            <a:pPr algn="ctr" defTabSz="203200" eaLnBrk="1" hangingPunct="1"/>
            <a:r>
              <a:rPr lang="en-US" sz="4800" b="1" dirty="0">
                <a:solidFill>
                  <a:schemeClr val="tx1"/>
                </a:solidFill>
                <a:effectLst>
                  <a:outerShdw blurRad="38100" dist="38100" dir="2700000" algn="tl">
                    <a:srgbClr val="000000">
                      <a:alpha val="43137"/>
                    </a:srgbClr>
                  </a:outerShdw>
                </a:effectLst>
                <a:latin typeface="Arial" charset="0"/>
                <a:cs typeface="Arial" charset="0"/>
              </a:rPr>
              <a:t>Supplemental Document </a:t>
            </a:r>
            <a:r>
              <a:rPr lang="en-US" sz="4800" b="1" dirty="0" smtClean="0">
                <a:solidFill>
                  <a:schemeClr val="tx1"/>
                </a:solidFill>
                <a:effectLst>
                  <a:outerShdw blurRad="38100" dist="38100" dir="2700000" algn="tl">
                    <a:srgbClr val="000000">
                      <a:alpha val="43137"/>
                    </a:srgbClr>
                  </a:outerShdw>
                </a:effectLst>
                <a:latin typeface="Arial" charset="0"/>
                <a:cs typeface="Arial" charset="0"/>
              </a:rPr>
              <a:t>SD-5</a:t>
            </a:r>
            <a:endParaRPr lang="en-US" sz="4800" b="1" dirty="0">
              <a:solidFill>
                <a:schemeClr val="tx1"/>
              </a:solidFill>
              <a:effectLst>
                <a:outerShdw blurRad="38100" dist="38100" dir="2700000" algn="tl">
                  <a:srgbClr val="000000">
                    <a:alpha val="43137"/>
                  </a:srgbClr>
                </a:outerShdw>
              </a:effectLst>
              <a:latin typeface="Arial" charset="0"/>
              <a:cs typeface="Arial" charset="0"/>
            </a:endParaRPr>
          </a:p>
        </p:txBody>
      </p:sp>
      <p:sp>
        <p:nvSpPr>
          <p:cNvPr id="56" name="Rectangle 2"/>
          <p:cNvSpPr>
            <a:spLocks noChangeArrowheads="1"/>
          </p:cNvSpPr>
          <p:nvPr/>
        </p:nvSpPr>
        <p:spPr bwMode="auto">
          <a:xfrm>
            <a:off x="4840192" y="6640364"/>
            <a:ext cx="9120716" cy="823913"/>
          </a:xfrm>
          <a:prstGeom prst="rect">
            <a:avLst/>
          </a:prstGeom>
          <a:noFill/>
          <a:ln w="9525">
            <a:noFill/>
            <a:miter lim="800000"/>
            <a:headEnd/>
            <a:tailEnd/>
          </a:ln>
        </p:spPr>
        <p:txBody>
          <a:bodyPr lIns="92021" tIns="46011" rIns="92021" bIns="46011">
            <a:spAutoFit/>
          </a:bodyPr>
          <a:lstStyle/>
          <a:p>
            <a:pPr algn="ctr" defTabSz="912813" eaLnBrk="0" hangingPunct="0"/>
            <a:r>
              <a:rPr lang="en-US" sz="4800" dirty="0" smtClean="0">
                <a:solidFill>
                  <a:schemeClr val="tx1"/>
                </a:solidFill>
                <a:effectLst>
                  <a:outerShdw blurRad="38100" dist="38100" dir="2700000" algn="tl">
                    <a:srgbClr val="000000">
                      <a:alpha val="43137"/>
                    </a:srgbClr>
                  </a:outerShdw>
                </a:effectLst>
              </a:rPr>
              <a:t>SWGDRUG’s Mission</a:t>
            </a:r>
            <a:endParaRPr lang="en-US" sz="4800" dirty="0">
              <a:solidFill>
                <a:schemeClr val="tx1"/>
              </a:solidFill>
              <a:effectLst>
                <a:outerShdw blurRad="38100" dist="38100" dir="2700000" algn="tl">
                  <a:srgbClr val="000000">
                    <a:alpha val="43137"/>
                  </a:srgbClr>
                </a:outerShdw>
              </a:effectLst>
            </a:endParaRPr>
          </a:p>
        </p:txBody>
      </p:sp>
      <p:pic>
        <p:nvPicPr>
          <p:cNvPr id="58" name="Picture 17" descr="mini_logo"/>
          <p:cNvPicPr>
            <a:picLocks noChangeAspect="1" noChangeArrowheads="1"/>
          </p:cNvPicPr>
          <p:nvPr/>
        </p:nvPicPr>
        <p:blipFill>
          <a:blip r:embed="rId6" cstate="print"/>
          <a:srcRect/>
          <a:stretch>
            <a:fillRect/>
          </a:stretch>
        </p:blipFill>
        <p:spPr bwMode="auto">
          <a:xfrm>
            <a:off x="45899384" y="1050939"/>
            <a:ext cx="3826677" cy="39492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 name="AutoShape 52"/>
          <p:cNvSpPr>
            <a:spLocks noChangeArrowheads="1"/>
          </p:cNvSpPr>
          <p:nvPr/>
        </p:nvSpPr>
        <p:spPr bwMode="auto">
          <a:xfrm>
            <a:off x="2923893" y="6421527"/>
            <a:ext cx="13572252" cy="24351319"/>
          </a:xfrm>
          <a:prstGeom prst="roundRect">
            <a:avLst>
              <a:gd name="adj" fmla="val 16667"/>
            </a:avLst>
          </a:prstGeom>
          <a:blipFill dpi="0" rotWithShape="1">
            <a:blip r:embed="rId2">
              <a:alphaModFix amt="34000"/>
              <a:extLst>
                <a:ext uri="{BEBA8EAE-BF5A-486C-A8C5-ECC9F3942E4B}">
                  <a14:imgProps xmlns:a14="http://schemas.microsoft.com/office/drawing/2010/main">
                    <a14:imgLayer r:embed="rId3">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63" name="AutoShape 52"/>
          <p:cNvSpPr>
            <a:spLocks noChangeArrowheads="1"/>
          </p:cNvSpPr>
          <p:nvPr/>
        </p:nvSpPr>
        <p:spPr bwMode="auto">
          <a:xfrm>
            <a:off x="17666877" y="21614921"/>
            <a:ext cx="30200571" cy="9157923"/>
          </a:xfrm>
          <a:prstGeom prst="roundRect">
            <a:avLst>
              <a:gd name="adj" fmla="val 16667"/>
            </a:avLst>
          </a:prstGeom>
          <a:blipFill dpi="0" rotWithShape="1">
            <a:blip r:embed="rId2">
              <a:alphaModFix amt="34000"/>
              <a:extLst>
                <a:ext uri="{BEBA8EAE-BF5A-486C-A8C5-ECC9F3942E4B}">
                  <a14:imgProps xmlns:a14="http://schemas.microsoft.com/office/drawing/2010/main">
                    <a14:imgLayer r:embed="rId3">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1036" name="Text Box 36"/>
          <p:cNvSpPr txBox="1">
            <a:spLocks noChangeArrowheads="1"/>
          </p:cNvSpPr>
          <p:nvPr/>
        </p:nvSpPr>
        <p:spPr bwMode="auto">
          <a:xfrm>
            <a:off x="23736632" y="31724000"/>
            <a:ext cx="4480319" cy="507779"/>
          </a:xfrm>
          <a:prstGeom prst="rect">
            <a:avLst/>
          </a:prstGeom>
          <a:noFill/>
          <a:ln w="9525">
            <a:noFill/>
            <a:miter lim="800000"/>
            <a:headEnd/>
            <a:tailEnd/>
          </a:ln>
        </p:spPr>
        <p:txBody>
          <a:bodyPr wrap="none" lIns="91388" tIns="45694" rIns="91388" bIns="45694">
            <a:spAutoFit/>
          </a:bodyPr>
          <a:lstStyle/>
          <a:p>
            <a:pPr defTabSz="912813"/>
            <a:r>
              <a:rPr lang="en-US" dirty="0">
                <a:solidFill>
                  <a:schemeClr val="tx1"/>
                </a:solidFill>
              </a:rPr>
              <a:t>Updated </a:t>
            </a:r>
            <a:r>
              <a:rPr lang="en-US" dirty="0" smtClean="0">
                <a:solidFill>
                  <a:schemeClr val="tx1"/>
                </a:solidFill>
              </a:rPr>
              <a:t>September 2012</a:t>
            </a:r>
            <a:endParaRPr lang="en-US" dirty="0">
              <a:solidFill>
                <a:schemeClr val="tx1"/>
              </a:solidFill>
            </a:endParaRPr>
          </a:p>
        </p:txBody>
      </p:sp>
      <p:sp>
        <p:nvSpPr>
          <p:cNvPr id="1037" name="Rectangle 2"/>
          <p:cNvSpPr>
            <a:spLocks noChangeArrowheads="1"/>
          </p:cNvSpPr>
          <p:nvPr/>
        </p:nvSpPr>
        <p:spPr bwMode="auto">
          <a:xfrm>
            <a:off x="26714554" y="22195218"/>
            <a:ext cx="12105215" cy="831584"/>
          </a:xfrm>
          <a:prstGeom prst="rect">
            <a:avLst/>
          </a:prstGeom>
          <a:noFill/>
          <a:ln w="9525">
            <a:noFill/>
            <a:miter lim="800000"/>
            <a:headEnd/>
            <a:tailEnd/>
          </a:ln>
        </p:spPr>
        <p:txBody>
          <a:bodyPr wrap="square" lIns="92021" tIns="46011" rIns="92021" bIns="46011">
            <a:spAutoFit/>
          </a:bodyPr>
          <a:lstStyle/>
          <a:p>
            <a:pPr algn="ctr" defTabSz="912813" eaLnBrk="0" hangingPunct="0"/>
            <a:r>
              <a:rPr lang="en-US" sz="4800" dirty="0">
                <a:solidFill>
                  <a:schemeClr val="tx1"/>
                </a:solidFill>
                <a:effectLst>
                  <a:outerShdw blurRad="38100" dist="38100" dir="2700000" algn="tl">
                    <a:srgbClr val="000000">
                      <a:alpha val="43137"/>
                    </a:srgbClr>
                  </a:outerShdw>
                </a:effectLst>
              </a:rPr>
              <a:t>SWGDRUG Core Committee</a:t>
            </a:r>
          </a:p>
        </p:txBody>
      </p:sp>
      <p:sp>
        <p:nvSpPr>
          <p:cNvPr id="1038" name="Rectangle 3"/>
          <p:cNvSpPr>
            <a:spLocks noChangeArrowheads="1"/>
          </p:cNvSpPr>
          <p:nvPr/>
        </p:nvSpPr>
        <p:spPr bwMode="auto">
          <a:xfrm>
            <a:off x="21076425" y="23215816"/>
            <a:ext cx="12860642" cy="7084578"/>
          </a:xfrm>
          <a:prstGeom prst="rect">
            <a:avLst/>
          </a:prstGeom>
          <a:noFill/>
          <a:ln w="9525">
            <a:noFill/>
            <a:miter lim="800000"/>
            <a:headEnd/>
            <a:tailEnd/>
          </a:ln>
        </p:spPr>
        <p:txBody>
          <a:bodyPr wrap="square" lIns="92021" tIns="46011" rIns="92021" bIns="46011">
            <a:spAutoFit/>
          </a:bodyPr>
          <a:lstStyle/>
          <a:p>
            <a:pPr marL="460375" lvl="1" defTabSz="912813" eaLnBrk="0" hangingPunct="0">
              <a:spcBef>
                <a:spcPts val="700"/>
              </a:spcBef>
              <a:buClr>
                <a:srgbClr val="C00000"/>
              </a:buClr>
              <a:buFont typeface="Wingdings" pitchFamily="2" charset="2"/>
              <a:buChar char="v"/>
            </a:pPr>
            <a:r>
              <a:rPr lang="en-US" sz="3600" b="0" dirty="0">
                <a:solidFill>
                  <a:schemeClr val="tx1"/>
                </a:solidFill>
              </a:rPr>
              <a:t>  DEA – Scott Oulton (Chair)</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t>
            </a:r>
            <a:r>
              <a:rPr lang="en-US" sz="3600" b="0" dirty="0" smtClean="0">
                <a:solidFill>
                  <a:schemeClr val="tx1"/>
                </a:solidFill>
              </a:rPr>
              <a:t>DEA/AAFS </a:t>
            </a:r>
            <a:r>
              <a:rPr lang="en-US" sz="3600" b="0" dirty="0">
                <a:solidFill>
                  <a:schemeClr val="tx1"/>
                </a:solidFill>
              </a:rPr>
              <a:t>– Dr. Sandra Rodriguez-Cruz (Secretariat)*</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FBI - Pamela Reynolds</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ASCLD – Garth Glassburg</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NIST – Karen Phinney</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ASTM and NEAFS – Jack Mario</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Educator – </a:t>
            </a:r>
            <a:r>
              <a:rPr lang="en-US" sz="3600" b="0" dirty="0">
                <a:solidFill>
                  <a:schemeClr val="tx1"/>
                </a:solidFill>
                <a:cs typeface="Arial" charset="0"/>
              </a:rPr>
              <a:t>Dr. Suzanne Bell</a:t>
            </a:r>
          </a:p>
          <a:p>
            <a:pPr marL="460375" lvl="1" defTabSz="912813" eaLnBrk="0" hangingPunct="0">
              <a:spcBef>
                <a:spcPts val="700"/>
              </a:spcBef>
              <a:buClr>
                <a:srgbClr val="C00000"/>
              </a:buClr>
              <a:buFont typeface="Wingdings" pitchFamily="2" charset="2"/>
              <a:buChar char="v"/>
            </a:pPr>
            <a:r>
              <a:rPr lang="en-US" sz="3600" b="0" dirty="0">
                <a:solidFill>
                  <a:schemeClr val="tx1"/>
                </a:solidFill>
                <a:cs typeface="Arial" charset="0"/>
              </a:rPr>
              <a:t>  Educator – Dr. Eric </a:t>
            </a:r>
            <a:r>
              <a:rPr lang="en-US" sz="3600" b="0" dirty="0">
                <a:solidFill>
                  <a:schemeClr val="tx1"/>
                </a:solidFill>
              </a:rPr>
              <a:t>Person</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CAC &amp; NWAFS – Jerry Massetti</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MAFS – Richard Paulas</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MAAFS – Linda </a:t>
            </a:r>
            <a:r>
              <a:rPr lang="en-US" sz="3600" b="0" dirty="0" smtClean="0">
                <a:solidFill>
                  <a:schemeClr val="tx1"/>
                </a:solidFill>
              </a:rPr>
              <a:t>Jackson</a:t>
            </a:r>
            <a:endParaRPr lang="en-US" sz="3600" b="0" dirty="0">
              <a:solidFill>
                <a:schemeClr val="tx1"/>
              </a:solidFill>
            </a:endParaRPr>
          </a:p>
        </p:txBody>
      </p:sp>
      <p:sp>
        <p:nvSpPr>
          <p:cNvPr id="1039" name="Text Box 6"/>
          <p:cNvSpPr txBox="1">
            <a:spLocks noChangeArrowheads="1"/>
          </p:cNvSpPr>
          <p:nvPr/>
        </p:nvSpPr>
        <p:spPr bwMode="auto">
          <a:xfrm>
            <a:off x="45344761" y="30115754"/>
            <a:ext cx="1521295" cy="369279"/>
          </a:xfrm>
          <a:prstGeom prst="rect">
            <a:avLst/>
          </a:prstGeom>
          <a:noFill/>
          <a:ln w="9525">
            <a:noFill/>
            <a:miter lim="800000"/>
            <a:headEnd/>
            <a:tailEnd/>
          </a:ln>
        </p:spPr>
        <p:txBody>
          <a:bodyPr wrap="none" lIns="91388" tIns="45694" rIns="91388" bIns="45694">
            <a:spAutoFit/>
          </a:bodyPr>
          <a:lstStyle/>
          <a:p>
            <a:pPr defTabSz="912813"/>
            <a:r>
              <a:rPr lang="en-US" sz="1800" i="1" dirty="0">
                <a:solidFill>
                  <a:schemeClr val="tx1"/>
                </a:solidFill>
              </a:rPr>
              <a:t>*non-voting</a:t>
            </a:r>
          </a:p>
        </p:txBody>
      </p:sp>
      <p:sp>
        <p:nvSpPr>
          <p:cNvPr id="1042" name="TextBox 4"/>
          <p:cNvSpPr txBox="1">
            <a:spLocks noChangeArrowheads="1"/>
          </p:cNvSpPr>
          <p:nvPr/>
        </p:nvSpPr>
        <p:spPr bwMode="auto">
          <a:xfrm>
            <a:off x="5733333" y="7117223"/>
            <a:ext cx="7953373" cy="830944"/>
          </a:xfrm>
          <a:prstGeom prst="rect">
            <a:avLst/>
          </a:prstGeom>
          <a:noFill/>
          <a:ln w="9525">
            <a:noFill/>
            <a:miter lim="800000"/>
            <a:headEnd/>
            <a:tailEnd/>
          </a:ln>
        </p:spPr>
        <p:txBody>
          <a:bodyPr wrap="square" lIns="91388" tIns="45694" rIns="91388" bIns="45694">
            <a:spAutoFit/>
          </a:bodyPr>
          <a:lstStyle/>
          <a:p>
            <a:pPr algn="ctr" defTabSz="912813" eaLnBrk="0" hangingPunct="0"/>
            <a:r>
              <a:rPr lang="en-US" sz="4800" dirty="0">
                <a:solidFill>
                  <a:schemeClr val="tx1"/>
                </a:solidFill>
                <a:effectLst>
                  <a:outerShdw blurRad="38100" dist="38100" dir="2700000" algn="tl">
                    <a:srgbClr val="000000">
                      <a:alpha val="43137"/>
                    </a:srgbClr>
                  </a:outerShdw>
                </a:effectLst>
              </a:rPr>
              <a:t>SWGDRUG Website</a:t>
            </a:r>
          </a:p>
        </p:txBody>
      </p:sp>
      <p:sp>
        <p:nvSpPr>
          <p:cNvPr id="41" name="AutoShape 52"/>
          <p:cNvSpPr>
            <a:spLocks noChangeArrowheads="1"/>
          </p:cNvSpPr>
          <p:nvPr/>
        </p:nvSpPr>
        <p:spPr bwMode="auto">
          <a:xfrm>
            <a:off x="17666877" y="6421527"/>
            <a:ext cx="15123525" cy="14106263"/>
          </a:xfrm>
          <a:prstGeom prst="roundRect">
            <a:avLst>
              <a:gd name="adj" fmla="val 16667"/>
            </a:avLst>
          </a:prstGeom>
          <a:blipFill dpi="0" rotWithShape="1">
            <a:blip r:embed="rId2">
              <a:alphaModFix amt="34000"/>
              <a:extLst>
                <a:ext uri="{BEBA8EAE-BF5A-486C-A8C5-ECC9F3942E4B}">
                  <a14:imgProps xmlns:a14="http://schemas.microsoft.com/office/drawing/2010/main">
                    <a14:imgLayer r:embed="rId3">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1048" name="Text Box 47"/>
          <p:cNvSpPr txBox="1">
            <a:spLocks noChangeArrowheads="1"/>
          </p:cNvSpPr>
          <p:nvPr/>
        </p:nvSpPr>
        <p:spPr bwMode="auto">
          <a:xfrm>
            <a:off x="19362298" y="6919865"/>
            <a:ext cx="11732682" cy="862013"/>
          </a:xfrm>
          <a:prstGeom prst="rect">
            <a:avLst/>
          </a:prstGeom>
          <a:noFill/>
          <a:ln w="9525">
            <a:noFill/>
            <a:miter lim="800000"/>
            <a:headEnd/>
            <a:tailEnd/>
          </a:ln>
        </p:spPr>
        <p:txBody>
          <a:bodyPr>
            <a:spAutoFit/>
          </a:bodyPr>
          <a:lstStyle/>
          <a:p>
            <a:pPr algn="ctr" defTabSz="912813"/>
            <a:r>
              <a:rPr lang="en-US" sz="4800" dirty="0">
                <a:solidFill>
                  <a:schemeClr val="tx1"/>
                </a:solidFill>
                <a:effectLst>
                  <a:outerShdw blurRad="38100" dist="38100" dir="2700000" algn="tl">
                    <a:srgbClr val="000000">
                      <a:alpha val="43137"/>
                    </a:srgbClr>
                  </a:outerShdw>
                </a:effectLst>
              </a:rPr>
              <a:t>Current </a:t>
            </a:r>
            <a:r>
              <a:rPr lang="en-US" sz="4800" dirty="0" smtClean="0">
                <a:solidFill>
                  <a:schemeClr val="tx1"/>
                </a:solidFill>
                <a:effectLst>
                  <a:outerShdw blurRad="38100" dist="38100" dir="2700000" algn="tl">
                    <a:srgbClr val="000000">
                      <a:alpha val="43137"/>
                    </a:srgbClr>
                  </a:outerShdw>
                </a:effectLst>
              </a:rPr>
              <a:t>SWGDRUG Projects</a:t>
            </a:r>
            <a:endParaRPr lang="en-US" sz="4800" dirty="0">
              <a:solidFill>
                <a:schemeClr val="tx1"/>
              </a:solidFill>
              <a:effectLst>
                <a:outerShdw blurRad="38100" dist="38100" dir="2700000" algn="tl">
                  <a:srgbClr val="000000">
                    <a:alpha val="43137"/>
                  </a:srgbClr>
                </a:outerShdw>
              </a:effectLst>
            </a:endParaRPr>
          </a:p>
        </p:txBody>
      </p:sp>
      <p:sp>
        <p:nvSpPr>
          <p:cNvPr id="47" name="Content Placeholder 2"/>
          <p:cNvSpPr txBox="1">
            <a:spLocks/>
          </p:cNvSpPr>
          <p:nvPr/>
        </p:nvSpPr>
        <p:spPr bwMode="auto">
          <a:xfrm>
            <a:off x="18810158" y="8210437"/>
            <a:ext cx="13267267" cy="11798783"/>
          </a:xfrm>
          <a:prstGeom prst="rect">
            <a:avLst/>
          </a:prstGeom>
          <a:noFill/>
          <a:ln w="9525">
            <a:noFill/>
            <a:miter lim="800000"/>
            <a:headEnd/>
            <a:tailEnd/>
          </a:ln>
        </p:spPr>
        <p:txBody>
          <a:bodyPr lIns="91365" tIns="45684" rIns="91365" bIns="45684"/>
          <a:lstStyle/>
          <a:p>
            <a:pPr marL="457200" indent="-457200" defTabSz="912813" eaLnBrk="1" hangingPunct="1">
              <a:spcBef>
                <a:spcPts val="0"/>
              </a:spcBef>
              <a:buClr>
                <a:srgbClr val="FF0000"/>
              </a:buClr>
              <a:buSzPct val="100000"/>
              <a:buFont typeface="Wingdings" pitchFamily="2" charset="2"/>
              <a:buChar char="v"/>
            </a:pPr>
            <a:r>
              <a:rPr lang="en-US" sz="3200" u="sng" dirty="0" smtClean="0">
                <a:solidFill>
                  <a:schemeClr val="tx1"/>
                </a:solidFill>
                <a:latin typeface="Arial" charset="0"/>
              </a:rPr>
              <a:t>Education </a:t>
            </a:r>
            <a:r>
              <a:rPr lang="en-US" sz="3200" u="sng" dirty="0">
                <a:solidFill>
                  <a:schemeClr val="tx1"/>
                </a:solidFill>
                <a:latin typeface="Arial" charset="0"/>
              </a:rPr>
              <a:t>and Training </a:t>
            </a:r>
            <a:r>
              <a:rPr lang="en-US" sz="3200" u="sng" dirty="0" smtClean="0">
                <a:solidFill>
                  <a:schemeClr val="tx1"/>
                </a:solidFill>
                <a:latin typeface="Arial" charset="0"/>
              </a:rPr>
              <a:t>Sub-committee</a:t>
            </a:r>
          </a:p>
          <a:p>
            <a:pPr marL="457200" indent="-457200" defTabSz="912813" eaLnBrk="1" hangingPunct="1">
              <a:spcBef>
                <a:spcPts val="0"/>
              </a:spcBef>
              <a:buClr>
                <a:srgbClr val="FF0000"/>
              </a:buClr>
              <a:buSzPct val="100000"/>
              <a:buFont typeface="Wingdings" pitchFamily="2" charset="2"/>
              <a:buChar char="v"/>
            </a:pPr>
            <a:endParaRPr lang="en-US" sz="3200" b="0" dirty="0" smtClean="0">
              <a:solidFill>
                <a:schemeClr val="tx1"/>
              </a:solidFill>
              <a:latin typeface="Arial" charset="0"/>
            </a:endParaRPr>
          </a:p>
          <a:p>
            <a:pPr marL="457200" indent="-457200" defTabSz="912813" eaLnBrk="1" hangingPunct="1">
              <a:spcBef>
                <a:spcPts val="0"/>
              </a:spcBef>
              <a:buClr>
                <a:srgbClr val="FF0000"/>
              </a:buClr>
              <a:buSzPct val="100000"/>
              <a:buFont typeface="Wingdings" pitchFamily="2" charset="2"/>
              <a:buChar char="v"/>
            </a:pPr>
            <a:r>
              <a:rPr lang="en-US" sz="3200" b="0" dirty="0" smtClean="0">
                <a:solidFill>
                  <a:schemeClr val="tx1"/>
                </a:solidFill>
                <a:latin typeface="Arial" charset="0"/>
                <a:cs typeface="Arial" charset="0"/>
              </a:rPr>
              <a:t>Development </a:t>
            </a:r>
            <a:r>
              <a:rPr lang="en-US" sz="3200" b="0" dirty="0">
                <a:solidFill>
                  <a:schemeClr val="tx1"/>
                </a:solidFill>
                <a:latin typeface="Arial" charset="0"/>
                <a:cs typeface="Arial" charset="0"/>
              </a:rPr>
              <a:t>of </a:t>
            </a:r>
            <a:r>
              <a:rPr lang="en-US" sz="3200" b="0" dirty="0" smtClean="0">
                <a:solidFill>
                  <a:schemeClr val="tx1"/>
                </a:solidFill>
                <a:latin typeface="Arial" charset="0"/>
                <a:cs typeface="Arial" charset="0"/>
              </a:rPr>
              <a:t>internet-based center dedicated to provide drug analysis training </a:t>
            </a:r>
            <a:r>
              <a:rPr lang="en-US" sz="3200" b="0" dirty="0">
                <a:solidFill>
                  <a:schemeClr val="tx1"/>
                </a:solidFill>
                <a:latin typeface="Arial" charset="0"/>
                <a:cs typeface="Arial" charset="0"/>
              </a:rPr>
              <a:t>resources and information to the forensic </a:t>
            </a:r>
            <a:r>
              <a:rPr lang="en-US" sz="3200" b="0" dirty="0" smtClean="0">
                <a:solidFill>
                  <a:schemeClr val="tx1"/>
                </a:solidFill>
                <a:latin typeface="Arial" charset="0"/>
                <a:cs typeface="Arial" charset="0"/>
              </a:rPr>
              <a:t>community</a:t>
            </a:r>
          </a:p>
          <a:p>
            <a:pPr marL="457200" indent="-457200" defTabSz="912813" eaLnBrk="1" hangingPunct="1">
              <a:spcBef>
                <a:spcPts val="0"/>
              </a:spcBef>
              <a:buClr>
                <a:srgbClr val="FF0000"/>
              </a:buClr>
              <a:buSzPct val="100000"/>
              <a:buFont typeface="Wingdings" pitchFamily="2" charset="2"/>
              <a:buChar char="v"/>
            </a:pPr>
            <a:endParaRPr lang="en-US" sz="3200" b="0" dirty="0">
              <a:solidFill>
                <a:schemeClr val="tx1"/>
              </a:solidFill>
              <a:latin typeface="Arial" charset="0"/>
              <a:cs typeface="Arial" charset="0"/>
            </a:endParaRPr>
          </a:p>
          <a:p>
            <a:pPr marL="457200" indent="-457200" defTabSz="912813" eaLnBrk="1" hangingPunct="1">
              <a:spcBef>
                <a:spcPts val="0"/>
              </a:spcBef>
              <a:buClr>
                <a:srgbClr val="FF0000"/>
              </a:buClr>
              <a:buSzPct val="100000"/>
              <a:buFont typeface="Wingdings" pitchFamily="2" charset="2"/>
              <a:buChar char="v"/>
            </a:pPr>
            <a:r>
              <a:rPr lang="en-US" sz="3200" b="0" dirty="0" smtClean="0">
                <a:solidFill>
                  <a:schemeClr val="tx1"/>
                </a:solidFill>
                <a:latin typeface="Arial" charset="0"/>
                <a:cs typeface="Arial" charset="0"/>
              </a:rPr>
              <a:t>Accessible </a:t>
            </a:r>
            <a:r>
              <a:rPr lang="en-US" sz="3200" b="0" dirty="0">
                <a:solidFill>
                  <a:schemeClr val="tx1"/>
                </a:solidFill>
                <a:latin typeface="Arial" charset="0"/>
                <a:cs typeface="Arial" charset="0"/>
              </a:rPr>
              <a:t>via SWGDRUG </a:t>
            </a:r>
            <a:r>
              <a:rPr lang="en-US" sz="3200" b="0" dirty="0" smtClean="0">
                <a:solidFill>
                  <a:schemeClr val="tx1"/>
                </a:solidFill>
                <a:latin typeface="Arial" charset="0"/>
                <a:cs typeface="Arial" charset="0"/>
              </a:rPr>
              <a:t>website</a:t>
            </a:r>
          </a:p>
          <a:p>
            <a:pPr marL="457200" indent="-457200" defTabSz="912813" eaLnBrk="1" hangingPunct="1">
              <a:spcBef>
                <a:spcPts val="0"/>
              </a:spcBef>
              <a:buClr>
                <a:srgbClr val="FF0000"/>
              </a:buClr>
              <a:buSzPct val="100000"/>
              <a:buFont typeface="Wingdings" pitchFamily="2" charset="2"/>
              <a:buChar char="v"/>
            </a:pPr>
            <a:endParaRPr lang="en-US" sz="3200" b="0" dirty="0">
              <a:solidFill>
                <a:schemeClr val="tx1"/>
              </a:solidFill>
              <a:latin typeface="Arial" charset="0"/>
              <a:cs typeface="Arial" charset="0"/>
            </a:endParaRPr>
          </a:p>
          <a:p>
            <a:pPr lvl="1" indent="-457200" defTabSz="912813" eaLnBrk="1" hangingPunct="1">
              <a:spcBef>
                <a:spcPts val="0"/>
              </a:spcBef>
              <a:buClr>
                <a:srgbClr val="FF0000"/>
              </a:buClr>
              <a:buSzPct val="100000"/>
              <a:buFont typeface="Wingdings" pitchFamily="2" charset="2"/>
              <a:buChar char="v"/>
            </a:pPr>
            <a:r>
              <a:rPr lang="en-US" sz="3200" b="0" dirty="0">
                <a:solidFill>
                  <a:schemeClr val="tx1"/>
                </a:solidFill>
                <a:latin typeface="Arial" charset="0"/>
                <a:cs typeface="Arial" charset="0"/>
              </a:rPr>
              <a:t>Will contain links to </a:t>
            </a:r>
            <a:r>
              <a:rPr lang="en-US" sz="3200" b="0" dirty="0" smtClean="0">
                <a:solidFill>
                  <a:schemeClr val="tx1"/>
                </a:solidFill>
                <a:latin typeface="Arial" charset="0"/>
                <a:cs typeface="Arial" charset="0"/>
              </a:rPr>
              <a:t>open-source </a:t>
            </a:r>
            <a:r>
              <a:rPr lang="en-US" sz="3200" b="0" dirty="0">
                <a:solidFill>
                  <a:schemeClr val="tx1"/>
                </a:solidFill>
                <a:latin typeface="Arial" charset="0"/>
                <a:cs typeface="Arial" charset="0"/>
              </a:rPr>
              <a:t>training programs </a:t>
            </a:r>
            <a:r>
              <a:rPr lang="en-US" sz="3200" b="0" dirty="0" smtClean="0">
                <a:solidFill>
                  <a:schemeClr val="tx1"/>
                </a:solidFill>
                <a:latin typeface="Arial" charset="0"/>
                <a:cs typeface="Arial" charset="0"/>
              </a:rPr>
              <a:t>and other resources (i.e</a:t>
            </a:r>
            <a:r>
              <a:rPr lang="en-US" sz="3200" b="0" dirty="0">
                <a:solidFill>
                  <a:schemeClr val="tx1"/>
                </a:solidFill>
                <a:latin typeface="Arial" charset="0"/>
                <a:cs typeface="Arial" charset="0"/>
              </a:rPr>
              <a:t>., </a:t>
            </a:r>
            <a:r>
              <a:rPr lang="en-US" sz="3200" b="0" dirty="0" smtClean="0">
                <a:solidFill>
                  <a:schemeClr val="tx1"/>
                </a:solidFill>
                <a:latin typeface="Arial" charset="0"/>
                <a:cs typeface="Arial" charset="0"/>
              </a:rPr>
              <a:t>ENFSI, Virginia Department </a:t>
            </a:r>
            <a:r>
              <a:rPr lang="en-US" sz="3200" b="0" dirty="0">
                <a:solidFill>
                  <a:schemeClr val="tx1"/>
                </a:solidFill>
                <a:latin typeface="Arial" charset="0"/>
                <a:cs typeface="Arial" charset="0"/>
              </a:rPr>
              <a:t>of Forensic Science</a:t>
            </a:r>
            <a:r>
              <a:rPr lang="en-US" sz="3200" b="0" dirty="0" smtClean="0">
                <a:solidFill>
                  <a:schemeClr val="tx1"/>
                </a:solidFill>
                <a:latin typeface="Arial" charset="0"/>
                <a:cs typeface="Arial" charset="0"/>
              </a:rPr>
              <a:t>)</a:t>
            </a:r>
          </a:p>
          <a:p>
            <a:pPr lvl="1" indent="-457200" defTabSz="912813" eaLnBrk="1" hangingPunct="1">
              <a:spcBef>
                <a:spcPts val="0"/>
              </a:spcBef>
              <a:buClr>
                <a:srgbClr val="FF0000"/>
              </a:buClr>
              <a:buSzPct val="100000"/>
              <a:buFont typeface="Wingdings" pitchFamily="2" charset="2"/>
              <a:buChar char="v"/>
            </a:pPr>
            <a:endParaRPr lang="en-US" sz="3200" b="0" dirty="0" smtClean="0">
              <a:solidFill>
                <a:schemeClr val="tx1"/>
              </a:solidFill>
              <a:latin typeface="Arial" charset="0"/>
              <a:cs typeface="Arial" charset="0"/>
            </a:endParaRPr>
          </a:p>
          <a:p>
            <a:pPr lvl="1" indent="-457200" defTabSz="912813" eaLnBrk="1" hangingPunct="1">
              <a:spcBef>
                <a:spcPts val="0"/>
              </a:spcBef>
              <a:buClr>
                <a:srgbClr val="FF0000"/>
              </a:buClr>
              <a:buSzPct val="100000"/>
              <a:buFont typeface="Wingdings" pitchFamily="2" charset="2"/>
              <a:buChar char="v"/>
            </a:pPr>
            <a:endParaRPr lang="en-US" sz="3200" b="0" dirty="0" smtClean="0">
              <a:solidFill>
                <a:schemeClr val="tx1"/>
              </a:solidFill>
              <a:latin typeface="Arial" charset="0"/>
              <a:cs typeface="Arial" charset="0"/>
            </a:endParaRPr>
          </a:p>
          <a:p>
            <a:pPr marL="457200" indent="-457200" defTabSz="912813" eaLnBrk="1" hangingPunct="1">
              <a:spcBef>
                <a:spcPts val="0"/>
              </a:spcBef>
              <a:buClr>
                <a:srgbClr val="FF0000"/>
              </a:buClr>
              <a:buSzPct val="100000"/>
              <a:buFont typeface="Wingdings" pitchFamily="2" charset="2"/>
              <a:buChar char="v"/>
            </a:pPr>
            <a:r>
              <a:rPr lang="en-US" sz="3200" u="sng" dirty="0">
                <a:solidFill>
                  <a:schemeClr val="tx1"/>
                </a:solidFill>
              </a:rPr>
              <a:t>Reference Materials Sub-committee</a:t>
            </a:r>
          </a:p>
          <a:p>
            <a:pPr marL="457200" indent="-457200" defTabSz="912813" eaLnBrk="1" hangingPunct="1">
              <a:spcBef>
                <a:spcPts val="0"/>
              </a:spcBef>
              <a:buClr>
                <a:srgbClr val="FF0000"/>
              </a:buClr>
              <a:buSzPct val="100000"/>
              <a:buFont typeface="Wingdings" pitchFamily="2" charset="2"/>
              <a:buChar char="v"/>
            </a:pPr>
            <a:endParaRPr lang="en-US" sz="3200" b="0" dirty="0">
              <a:solidFill>
                <a:schemeClr val="tx1"/>
              </a:solidFill>
            </a:endParaRPr>
          </a:p>
          <a:p>
            <a:pPr marL="457200" indent="-457200" defTabSz="912813" eaLnBrk="1" hangingPunct="1">
              <a:spcBef>
                <a:spcPts val="0"/>
              </a:spcBef>
              <a:buClr>
                <a:srgbClr val="FF0000"/>
              </a:buClr>
              <a:buSzPct val="100000"/>
              <a:buFont typeface="Wingdings" pitchFamily="2" charset="2"/>
              <a:buChar char="v"/>
            </a:pPr>
            <a:r>
              <a:rPr lang="en-US" sz="3200" b="0" dirty="0">
                <a:solidFill>
                  <a:schemeClr val="tx1"/>
                </a:solidFill>
                <a:cs typeface="Arial" charset="0"/>
              </a:rPr>
              <a:t>Working on revisions to SWGDRUG Recommendations pertaining to the verification of reference materials by laboratories</a:t>
            </a:r>
          </a:p>
          <a:p>
            <a:pPr lvl="3" defTabSz="912813" eaLnBrk="1" hangingPunct="1">
              <a:spcBef>
                <a:spcPts val="0"/>
              </a:spcBef>
              <a:buClr>
                <a:srgbClr val="FF0000"/>
              </a:buClr>
              <a:buSzPct val="100000"/>
            </a:pPr>
            <a:r>
              <a:rPr lang="en-US" sz="3200" dirty="0">
                <a:solidFill>
                  <a:schemeClr val="tx1"/>
                </a:solidFill>
                <a:cs typeface="Arial" charset="0"/>
              </a:rPr>
              <a:t>Issues:  </a:t>
            </a:r>
            <a:r>
              <a:rPr lang="en-US" sz="3200" b="0" dirty="0">
                <a:solidFill>
                  <a:schemeClr val="tx1"/>
                </a:solidFill>
                <a:cs typeface="Arial" charset="0"/>
              </a:rPr>
              <a:t>availability, companies, structural elucidation, etc.</a:t>
            </a:r>
          </a:p>
          <a:p>
            <a:pPr marL="457200" indent="-457200" defTabSz="912813" eaLnBrk="1" hangingPunct="1">
              <a:spcBef>
                <a:spcPts val="0"/>
              </a:spcBef>
              <a:buClr>
                <a:srgbClr val="FF0000"/>
              </a:buClr>
              <a:buSzPct val="100000"/>
              <a:buFont typeface="Wingdings" pitchFamily="2" charset="2"/>
              <a:buChar char="v"/>
            </a:pPr>
            <a:endParaRPr lang="en-US" sz="3200" b="0" dirty="0" smtClean="0">
              <a:solidFill>
                <a:schemeClr val="tx1"/>
              </a:solidFill>
              <a:cs typeface="Arial" charset="0"/>
            </a:endParaRPr>
          </a:p>
          <a:p>
            <a:pPr marL="457200" indent="-457200" defTabSz="912813" eaLnBrk="1" hangingPunct="1">
              <a:spcBef>
                <a:spcPts val="0"/>
              </a:spcBef>
              <a:buClr>
                <a:srgbClr val="FF0000"/>
              </a:buClr>
              <a:buSzPct val="100000"/>
              <a:buFont typeface="Wingdings" pitchFamily="2" charset="2"/>
              <a:buChar char="v"/>
            </a:pPr>
            <a:endParaRPr lang="en-US" sz="3200" b="0" dirty="0">
              <a:solidFill>
                <a:schemeClr val="tx1"/>
              </a:solidFill>
              <a:cs typeface="Arial" charset="0"/>
            </a:endParaRPr>
          </a:p>
          <a:p>
            <a:pPr marL="457200" indent="-457200" defTabSz="912813" eaLnBrk="1" hangingPunct="1">
              <a:spcBef>
                <a:spcPts val="0"/>
              </a:spcBef>
              <a:buClr>
                <a:srgbClr val="FF0000"/>
              </a:buClr>
              <a:buSzPct val="100000"/>
              <a:buFont typeface="Wingdings" pitchFamily="2" charset="2"/>
              <a:buChar char="v"/>
            </a:pPr>
            <a:r>
              <a:rPr lang="en-US" sz="3200" u="sng" dirty="0">
                <a:solidFill>
                  <a:schemeClr val="tx1"/>
                </a:solidFill>
                <a:cs typeface="Arial" charset="0"/>
              </a:rPr>
              <a:t>Analogues Sub-committee</a:t>
            </a:r>
          </a:p>
          <a:p>
            <a:pPr marL="457200" indent="-457200" defTabSz="912813" eaLnBrk="1" hangingPunct="1">
              <a:spcBef>
                <a:spcPts val="0"/>
              </a:spcBef>
              <a:buClr>
                <a:srgbClr val="FF0000"/>
              </a:buClr>
              <a:buSzPct val="100000"/>
              <a:buFont typeface="Wingdings" pitchFamily="2" charset="2"/>
              <a:buChar char="v"/>
            </a:pPr>
            <a:endParaRPr lang="en-US" sz="3200" b="0" dirty="0">
              <a:solidFill>
                <a:schemeClr val="tx1"/>
              </a:solidFill>
              <a:cs typeface="Arial" charset="0"/>
            </a:endParaRPr>
          </a:p>
          <a:p>
            <a:pPr lvl="1" indent="-457200" defTabSz="912813" eaLnBrk="1" hangingPunct="1">
              <a:spcBef>
                <a:spcPts val="0"/>
              </a:spcBef>
              <a:buClr>
                <a:srgbClr val="FF0000"/>
              </a:buClr>
              <a:buSzPct val="100000"/>
              <a:buFont typeface="Wingdings" pitchFamily="2" charset="2"/>
              <a:buChar char="v"/>
            </a:pPr>
            <a:r>
              <a:rPr lang="en-US" sz="3200" b="0" dirty="0">
                <a:solidFill>
                  <a:schemeClr val="tx1"/>
                </a:solidFill>
                <a:cs typeface="Arial" charset="0"/>
              </a:rPr>
              <a:t>In the process of drafting document assessing current controlled substance analogues issues</a:t>
            </a:r>
          </a:p>
          <a:p>
            <a:pPr marL="342900" lvl="1" indent="-342900" defTabSz="912813" eaLnBrk="1" hangingPunct="1">
              <a:spcBef>
                <a:spcPts val="0"/>
              </a:spcBef>
              <a:buClr>
                <a:schemeClr val="accent2">
                  <a:lumMod val="75000"/>
                </a:schemeClr>
              </a:buClr>
              <a:buSzPct val="100000"/>
              <a:buFont typeface="Wingdings" pitchFamily="2" charset="2"/>
              <a:buChar char="v"/>
            </a:pPr>
            <a:endParaRPr lang="en-US" sz="3200" b="0" dirty="0">
              <a:solidFill>
                <a:schemeClr val="tx1"/>
              </a:solidFill>
              <a:latin typeface="Arial" charset="0"/>
              <a:cs typeface="Arial" charset="0"/>
            </a:endParaRPr>
          </a:p>
        </p:txBody>
      </p:sp>
      <p:sp>
        <p:nvSpPr>
          <p:cNvPr id="50" name="Text Box 36"/>
          <p:cNvSpPr txBox="1">
            <a:spLocks noChangeArrowheads="1"/>
          </p:cNvSpPr>
          <p:nvPr/>
        </p:nvSpPr>
        <p:spPr bwMode="auto">
          <a:xfrm>
            <a:off x="8428276" y="14243203"/>
            <a:ext cx="2563487" cy="266919"/>
          </a:xfrm>
          <a:prstGeom prst="rect">
            <a:avLst/>
          </a:prstGeom>
          <a:noFill/>
          <a:ln w="9525">
            <a:noFill/>
            <a:miter lim="800000"/>
            <a:headEnd/>
            <a:tailEnd/>
          </a:ln>
        </p:spPr>
        <p:txBody>
          <a:bodyPr wrap="none" lIns="20498" tIns="10249" rIns="20498" bIns="10249">
            <a:spAutoFit/>
          </a:bodyPr>
          <a:lstStyle/>
          <a:p>
            <a:pPr defTabSz="203200" eaLnBrk="1" hangingPunct="1"/>
            <a:r>
              <a:rPr lang="en-US" sz="1600" dirty="0">
                <a:solidFill>
                  <a:schemeClr val="tx1"/>
                </a:solidFill>
                <a:latin typeface="Arial" charset="0"/>
              </a:rPr>
              <a:t>Updated </a:t>
            </a:r>
            <a:r>
              <a:rPr lang="en-US" sz="1600" dirty="0" smtClean="0">
                <a:solidFill>
                  <a:schemeClr val="tx1"/>
                </a:solidFill>
                <a:latin typeface="Arial" charset="0"/>
              </a:rPr>
              <a:t>August 29, 2012</a:t>
            </a:r>
            <a:endParaRPr lang="en-US" sz="1600" dirty="0">
              <a:solidFill>
                <a:schemeClr val="tx1"/>
              </a:solidFill>
              <a:latin typeface="Arial" charset="0"/>
            </a:endParaRPr>
          </a:p>
        </p:txBody>
      </p:sp>
      <p:pic>
        <p:nvPicPr>
          <p:cNvPr id="51" name="Picture 50"/>
          <p:cNvPicPr>
            <a:picLocks noChangeAspect="1"/>
          </p:cNvPicPr>
          <p:nvPr/>
        </p:nvPicPr>
        <p:blipFill rotWithShape="1">
          <a:blip r:embed="rId4">
            <a:extLst>
              <a:ext uri="{28A0092B-C50C-407E-A947-70E740481C1C}">
                <a14:useLocalDpi xmlns:a14="http://schemas.microsoft.com/office/drawing/2010/main" val="0"/>
              </a:ext>
            </a:extLst>
          </a:blip>
          <a:srcRect r="20357"/>
          <a:stretch/>
        </p:blipFill>
        <p:spPr>
          <a:xfrm>
            <a:off x="4265053" y="8435716"/>
            <a:ext cx="10889932" cy="5616566"/>
          </a:xfrm>
          <a:prstGeom prst="rect">
            <a:avLst/>
          </a:prstGeom>
        </p:spPr>
      </p:pic>
      <p:pic>
        <p:nvPicPr>
          <p:cNvPr id="52" name="Picture 51"/>
          <p:cNvPicPr>
            <a:picLocks noChangeAspect="1"/>
          </p:cNvPicPr>
          <p:nvPr/>
        </p:nvPicPr>
        <p:blipFill rotWithShape="1">
          <a:blip r:embed="rId5">
            <a:extLst>
              <a:ext uri="{28A0092B-C50C-407E-A947-70E740481C1C}">
                <a14:useLocalDpi xmlns:a14="http://schemas.microsoft.com/office/drawing/2010/main" val="0"/>
              </a:ext>
            </a:extLst>
          </a:blip>
          <a:srcRect l="79726" t="27424" r="2178" b="48576"/>
          <a:stretch/>
        </p:blipFill>
        <p:spPr>
          <a:xfrm>
            <a:off x="5805402" y="8735042"/>
            <a:ext cx="2316480" cy="1097280"/>
          </a:xfrm>
          <a:prstGeom prst="rect">
            <a:avLst/>
          </a:prstGeom>
        </p:spPr>
      </p:pic>
      <p:pic>
        <p:nvPicPr>
          <p:cNvPr id="55" name="Picture 54"/>
          <p:cNvPicPr>
            <a:picLocks noChangeAspect="1"/>
          </p:cNvPicPr>
          <p:nvPr/>
        </p:nvPicPr>
        <p:blipFill rotWithShape="1">
          <a:blip r:embed="rId6">
            <a:extLst>
              <a:ext uri="{28A0092B-C50C-407E-A947-70E740481C1C}">
                <a14:useLocalDpi xmlns:a14="http://schemas.microsoft.com/office/drawing/2010/main" val="0"/>
              </a:ext>
            </a:extLst>
          </a:blip>
          <a:srcRect r="20148"/>
          <a:stretch/>
        </p:blipFill>
        <p:spPr>
          <a:xfrm>
            <a:off x="4251574" y="15135770"/>
            <a:ext cx="10916890" cy="5929900"/>
          </a:xfrm>
          <a:prstGeom prst="rect">
            <a:avLst/>
          </a:prstGeom>
        </p:spPr>
      </p:pic>
      <p:sp>
        <p:nvSpPr>
          <p:cNvPr id="57" name="TextBox 56"/>
          <p:cNvSpPr txBox="1"/>
          <p:nvPr/>
        </p:nvSpPr>
        <p:spPr>
          <a:xfrm flipH="1">
            <a:off x="6906592" y="16016518"/>
            <a:ext cx="1720907" cy="646331"/>
          </a:xfrm>
          <a:prstGeom prst="rect">
            <a:avLst/>
          </a:prstGeom>
          <a:noFill/>
        </p:spPr>
        <p:txBody>
          <a:bodyPr wrap="square" rtlCol="0">
            <a:spAutoFit/>
          </a:bodyPr>
          <a:lstStyle/>
          <a:p>
            <a:pPr algn="ctr"/>
            <a:r>
              <a:rPr lang="en-US" sz="3600" b="1" dirty="0" smtClean="0">
                <a:latin typeface="+mj-lt"/>
              </a:rPr>
              <a:t>2012</a:t>
            </a:r>
            <a:endParaRPr lang="en-US" sz="3600" b="1" dirty="0">
              <a:latin typeface="+mj-lt"/>
            </a:endParaRPr>
          </a:p>
        </p:txBody>
      </p:sp>
      <p:sp>
        <p:nvSpPr>
          <p:cNvPr id="58" name="Rounded Rectangular Callout 57"/>
          <p:cNvSpPr/>
          <p:nvPr/>
        </p:nvSpPr>
        <p:spPr>
          <a:xfrm>
            <a:off x="9710019" y="15406498"/>
            <a:ext cx="1857287" cy="441098"/>
          </a:xfrm>
          <a:prstGeom prst="wedgeRoundRectCallout">
            <a:avLst>
              <a:gd name="adj1" fmla="val -52121"/>
              <a:gd name="adj2" fmla="val 174869"/>
              <a:gd name="adj3" fmla="val 16667"/>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MS Library Update</a:t>
            </a:r>
            <a:endParaRPr lang="en-US" sz="1200" dirty="0"/>
          </a:p>
        </p:txBody>
      </p:sp>
      <p:sp>
        <p:nvSpPr>
          <p:cNvPr id="59" name="Rounded Rectangular Callout 58"/>
          <p:cNvSpPr/>
          <p:nvPr/>
        </p:nvSpPr>
        <p:spPr>
          <a:xfrm>
            <a:off x="13691779" y="15563479"/>
            <a:ext cx="1857287" cy="441098"/>
          </a:xfrm>
          <a:prstGeom prst="wedgeRoundRectCallout">
            <a:avLst>
              <a:gd name="adj1" fmla="val -66231"/>
              <a:gd name="adj2" fmla="val 174869"/>
              <a:gd name="adj3" fmla="val 16667"/>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MS Library Update</a:t>
            </a:r>
            <a:endParaRPr lang="en-US" sz="1200" dirty="0"/>
          </a:p>
        </p:txBody>
      </p:sp>
      <p:sp>
        <p:nvSpPr>
          <p:cNvPr id="60" name="Text Box 36"/>
          <p:cNvSpPr txBox="1">
            <a:spLocks noChangeArrowheads="1"/>
          </p:cNvSpPr>
          <p:nvPr/>
        </p:nvSpPr>
        <p:spPr bwMode="auto">
          <a:xfrm>
            <a:off x="6261173" y="22782719"/>
            <a:ext cx="6897693" cy="513141"/>
          </a:xfrm>
          <a:prstGeom prst="rect">
            <a:avLst/>
          </a:prstGeom>
          <a:noFill/>
          <a:ln w="9525">
            <a:noFill/>
            <a:miter lim="800000"/>
            <a:headEnd/>
            <a:tailEnd/>
          </a:ln>
        </p:spPr>
        <p:txBody>
          <a:bodyPr wrap="none" lIns="20498" tIns="10249" rIns="20498" bIns="10249">
            <a:spAutoFit/>
          </a:bodyPr>
          <a:lstStyle/>
          <a:p>
            <a:pPr defTabSz="203200" eaLnBrk="1" hangingPunct="1"/>
            <a:r>
              <a:rPr lang="en-US" sz="3200" b="1" dirty="0" smtClean="0">
                <a:solidFill>
                  <a:schemeClr val="tx1"/>
                </a:solidFill>
                <a:latin typeface="Arial" charset="0"/>
              </a:rPr>
              <a:t>One-Day Sample: August 29, 2012</a:t>
            </a:r>
            <a:endParaRPr lang="en-US" sz="3200" b="1" dirty="0">
              <a:solidFill>
                <a:schemeClr val="tx1"/>
              </a:solidFill>
              <a:latin typeface="Arial" charset="0"/>
            </a:endParaRPr>
          </a:p>
        </p:txBody>
      </p:sp>
      <p:pic>
        <p:nvPicPr>
          <p:cNvPr id="61"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8244" t="28217" r="37431" b="14633"/>
          <a:stretch/>
        </p:blipFill>
        <p:spPr bwMode="auto">
          <a:xfrm>
            <a:off x="4251574" y="23675143"/>
            <a:ext cx="10916890" cy="591750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AutoShape 52"/>
          <p:cNvSpPr>
            <a:spLocks noChangeArrowheads="1"/>
          </p:cNvSpPr>
          <p:nvPr/>
        </p:nvSpPr>
        <p:spPr bwMode="auto">
          <a:xfrm>
            <a:off x="33937067" y="6421527"/>
            <a:ext cx="14600495" cy="14179363"/>
          </a:xfrm>
          <a:prstGeom prst="roundRect">
            <a:avLst>
              <a:gd name="adj" fmla="val 16667"/>
            </a:avLst>
          </a:prstGeom>
          <a:blipFill dpi="0" rotWithShape="1">
            <a:blip r:embed="rId2">
              <a:alphaModFix amt="34000"/>
              <a:extLst>
                <a:ext uri="{BEBA8EAE-BF5A-486C-A8C5-ECC9F3942E4B}">
                  <a14:imgProps xmlns:a14="http://schemas.microsoft.com/office/drawing/2010/main">
                    <a14:imgLayer r:embed="rId3">
                      <a14:imgEffect>
                        <a14:sharpenSoften amount="-72000"/>
                      </a14:imgEffect>
                      <a14:imgEffect>
                        <a14:brightnessContrast bright="16000" contrast="24000"/>
                      </a14:imgEffect>
                    </a14:imgLayer>
                  </a14:imgProps>
                </a:ext>
              </a:extLst>
            </a:blip>
            <a:srcRect/>
            <a:stretch>
              <a:fillRect/>
            </a:stretch>
          </a:blipFill>
          <a:ln w="9525">
            <a:solidFill>
              <a:schemeClr val="tx1"/>
            </a:solidFill>
            <a:round/>
            <a:headEnd/>
            <a:tailEnd/>
          </a:ln>
          <a:effectLst/>
        </p:spPr>
        <p:txBody>
          <a:bodyPr wrap="none" anchor="ctr"/>
          <a:lstStyle/>
          <a:p>
            <a:pPr>
              <a:defRPr/>
            </a:pPr>
            <a:endParaRPr lang="en-US"/>
          </a:p>
        </p:txBody>
      </p:sp>
      <p:sp>
        <p:nvSpPr>
          <p:cNvPr id="65" name="Content Placeholder 2"/>
          <p:cNvSpPr txBox="1">
            <a:spLocks/>
          </p:cNvSpPr>
          <p:nvPr/>
        </p:nvSpPr>
        <p:spPr bwMode="auto">
          <a:xfrm>
            <a:off x="34471225" y="8303460"/>
            <a:ext cx="13434866" cy="12224330"/>
          </a:xfrm>
          <a:prstGeom prst="rect">
            <a:avLst/>
          </a:prstGeom>
          <a:noFill/>
          <a:ln w="9525">
            <a:noFill/>
            <a:miter lim="800000"/>
            <a:headEnd/>
            <a:tailEnd/>
          </a:ln>
        </p:spPr>
        <p:txBody>
          <a:bodyPr lIns="91365" tIns="45684" rIns="91365" bIns="45684"/>
          <a:lstStyle/>
          <a:p>
            <a:pPr marL="777875" indent="-561975" defTabSz="912813" eaLnBrk="1" hangingPunct="1">
              <a:spcBef>
                <a:spcPts val="600"/>
              </a:spcBef>
              <a:buClr>
                <a:srgbClr val="FF0000"/>
              </a:buClr>
              <a:buFont typeface="Wingdings" pitchFamily="2" charset="2"/>
              <a:buChar char="v"/>
            </a:pPr>
            <a:r>
              <a:rPr lang="en-US" sz="3200" b="0" dirty="0">
                <a:solidFill>
                  <a:schemeClr val="tx1"/>
                </a:solidFill>
                <a:latin typeface="Arial" charset="0"/>
                <a:cs typeface="Arial" charset="0"/>
              </a:rPr>
              <a:t>SWGDRUG has brought all of their recommendations (except ethics) to </a:t>
            </a:r>
            <a:r>
              <a:rPr lang="en-US" sz="3200" b="0" dirty="0" smtClean="0">
                <a:solidFill>
                  <a:schemeClr val="tx1"/>
                </a:solidFill>
                <a:latin typeface="Arial" charset="0"/>
                <a:cs typeface="Arial" charset="0"/>
              </a:rPr>
              <a:t>ASTM</a:t>
            </a:r>
            <a:r>
              <a:rPr lang="en-US" sz="3200" b="0" dirty="0">
                <a:solidFill>
                  <a:schemeClr val="tx1"/>
                </a:solidFill>
                <a:latin typeface="Arial" charset="0"/>
                <a:cs typeface="Arial" charset="0"/>
              </a:rPr>
              <a:t> </a:t>
            </a:r>
            <a:r>
              <a:rPr lang="en-US" sz="3200" b="0" dirty="0" smtClean="0">
                <a:solidFill>
                  <a:schemeClr val="tx1"/>
                </a:solidFill>
                <a:latin typeface="Arial" charset="0"/>
                <a:cs typeface="Arial" charset="0"/>
              </a:rPr>
              <a:t>– They have been adopted and have become</a:t>
            </a:r>
            <a:r>
              <a:rPr lang="en-US" sz="3200" b="0" dirty="0">
                <a:solidFill>
                  <a:schemeClr val="tx1"/>
                </a:solidFill>
                <a:latin typeface="Arial" charset="0"/>
                <a:cs typeface="Arial" charset="0"/>
              </a:rPr>
              <a:t> </a:t>
            </a:r>
            <a:r>
              <a:rPr lang="en-US" sz="3200" b="0" dirty="0" smtClean="0">
                <a:solidFill>
                  <a:schemeClr val="tx1"/>
                </a:solidFill>
                <a:latin typeface="Arial" charset="0"/>
                <a:cs typeface="Arial" charset="0"/>
              </a:rPr>
              <a:t>internationally </a:t>
            </a:r>
            <a:r>
              <a:rPr lang="en-US" sz="3200" b="0" dirty="0">
                <a:solidFill>
                  <a:schemeClr val="tx1"/>
                </a:solidFill>
                <a:latin typeface="Arial" charset="0"/>
                <a:cs typeface="Arial" charset="0"/>
              </a:rPr>
              <a:t>recognized standards/practices</a:t>
            </a:r>
            <a:r>
              <a:rPr lang="en-US" sz="3200" b="0" dirty="0" smtClean="0">
                <a:solidFill>
                  <a:schemeClr val="tx1"/>
                </a:solidFill>
                <a:latin typeface="Arial" charset="0"/>
                <a:cs typeface="Arial" charset="0"/>
              </a:rPr>
              <a:t>.</a:t>
            </a:r>
          </a:p>
          <a:p>
            <a:pPr marL="777875" indent="-561975" defTabSz="912813" eaLnBrk="1" hangingPunct="1">
              <a:spcBef>
                <a:spcPts val="600"/>
              </a:spcBef>
              <a:buClr>
                <a:srgbClr val="FF0000"/>
              </a:buClr>
              <a:buFont typeface="Wingdings" pitchFamily="2" charset="2"/>
              <a:buChar char="v"/>
            </a:pPr>
            <a:endParaRPr lang="en-US" sz="2400" b="0" dirty="0">
              <a:solidFill>
                <a:schemeClr val="tx1"/>
              </a:solidFill>
              <a:latin typeface="Arial" charset="0"/>
              <a:cs typeface="Arial" charset="0"/>
            </a:endParaRPr>
          </a:p>
          <a:p>
            <a:pPr marL="777875" lvl="1" indent="-561975" defTabSz="912813" eaLnBrk="1" hangingPunct="1">
              <a:lnSpc>
                <a:spcPct val="150000"/>
              </a:lnSpc>
              <a:spcBef>
                <a:spcPts val="600"/>
              </a:spcBef>
              <a:buClr>
                <a:srgbClr val="FF0000"/>
              </a:buClr>
              <a:buFont typeface="Wingdings" pitchFamily="2" charset="2"/>
              <a:buChar char="v"/>
            </a:pPr>
            <a:r>
              <a:rPr lang="en-US" sz="3200" b="0" dirty="0">
                <a:solidFill>
                  <a:schemeClr val="tx1"/>
                </a:solidFill>
                <a:latin typeface="Arial" charset="0"/>
                <a:cs typeface="Arial" charset="0"/>
              </a:rPr>
              <a:t>ASTM Standards</a:t>
            </a:r>
            <a:r>
              <a:rPr lang="en-US" sz="3200" b="0" dirty="0" smtClean="0">
                <a:solidFill>
                  <a:schemeClr val="tx1"/>
                </a:solidFill>
                <a:latin typeface="Arial" charset="0"/>
                <a:cs typeface="Arial" charset="0"/>
              </a:rPr>
              <a:t>:</a:t>
            </a:r>
            <a:endParaRPr lang="en-US" sz="3200" b="0" dirty="0">
              <a:solidFill>
                <a:schemeClr val="tx1"/>
              </a:solidFill>
              <a:latin typeface="Arial" charset="0"/>
              <a:cs typeface="Arial" charset="0"/>
            </a:endParaRPr>
          </a:p>
          <a:p>
            <a:pPr marL="1401763" lvl="1" indent="-457200" defTabSz="912813" eaLnBrk="1" hangingPunct="1">
              <a:lnSpc>
                <a:spcPct val="150000"/>
              </a:lnSpc>
              <a:spcBef>
                <a:spcPts val="1200"/>
              </a:spcBef>
              <a:buFont typeface="Arial" pitchFamily="34" charset="0"/>
              <a:buChar char="•"/>
            </a:pPr>
            <a:r>
              <a:rPr lang="en-US" sz="3200" dirty="0">
                <a:solidFill>
                  <a:schemeClr val="tx1"/>
                </a:solidFill>
                <a:latin typeface="Arial" charset="0"/>
                <a:cs typeface="Arial" charset="0"/>
              </a:rPr>
              <a:t>E2326-09:</a:t>
            </a:r>
            <a:r>
              <a:rPr lang="en-US" sz="3200" b="0" dirty="0">
                <a:solidFill>
                  <a:schemeClr val="tx1"/>
                </a:solidFill>
                <a:latin typeface="Arial" charset="0"/>
                <a:cs typeface="Arial" charset="0"/>
              </a:rPr>
              <a:t>	Standard Practice for Education and Training of </a:t>
            </a:r>
            <a:r>
              <a:rPr lang="en-US" sz="3200" b="0" dirty="0" smtClean="0">
                <a:solidFill>
                  <a:schemeClr val="tx1"/>
                </a:solidFill>
                <a:latin typeface="Arial" charset="0"/>
                <a:cs typeface="Arial" charset="0"/>
              </a:rPr>
              <a:t>				Seized-Drug </a:t>
            </a:r>
            <a:r>
              <a:rPr lang="en-US" sz="3200" b="0" dirty="0">
                <a:solidFill>
                  <a:schemeClr val="tx1"/>
                </a:solidFill>
                <a:latin typeface="Arial" charset="0"/>
                <a:cs typeface="Arial" charset="0"/>
              </a:rPr>
              <a:t>Analysts</a:t>
            </a:r>
          </a:p>
          <a:p>
            <a:pPr marL="1401763" lvl="1" indent="-457200" defTabSz="912813" eaLnBrk="1" hangingPunct="1">
              <a:lnSpc>
                <a:spcPct val="150000"/>
              </a:lnSpc>
              <a:spcBef>
                <a:spcPts val="1200"/>
              </a:spcBef>
              <a:buFont typeface="Arial" pitchFamily="34" charset="0"/>
              <a:buChar char="•"/>
            </a:pPr>
            <a:r>
              <a:rPr lang="en-US" sz="3200" dirty="0">
                <a:solidFill>
                  <a:schemeClr val="tx1"/>
                </a:solidFill>
                <a:latin typeface="Arial" charset="0"/>
                <a:cs typeface="Arial" charset="0"/>
              </a:rPr>
              <a:t>E2327-10:</a:t>
            </a:r>
            <a:r>
              <a:rPr lang="en-US" sz="3200" b="0" dirty="0">
                <a:solidFill>
                  <a:schemeClr val="tx1"/>
                </a:solidFill>
                <a:latin typeface="Arial" charset="0"/>
                <a:cs typeface="Arial" charset="0"/>
              </a:rPr>
              <a:t>	Standard Practice for Quality Assurance of </a:t>
            </a:r>
            <a:r>
              <a:rPr lang="en-US" sz="3200" b="0" dirty="0" smtClean="0">
                <a:solidFill>
                  <a:schemeClr val="tx1"/>
                </a:solidFill>
                <a:latin typeface="Arial" charset="0"/>
                <a:cs typeface="Arial" charset="0"/>
              </a:rPr>
              <a:t>					Laboratories Performing </a:t>
            </a:r>
            <a:r>
              <a:rPr lang="en-US" sz="3200" b="0" dirty="0">
                <a:solidFill>
                  <a:schemeClr val="tx1"/>
                </a:solidFill>
                <a:latin typeface="Arial" charset="0"/>
                <a:cs typeface="Arial" charset="0"/>
              </a:rPr>
              <a:t>Seized-Drug Analysis</a:t>
            </a:r>
          </a:p>
          <a:p>
            <a:pPr marL="1401763" lvl="1" indent="-457200" defTabSz="912813" eaLnBrk="1" hangingPunct="1">
              <a:lnSpc>
                <a:spcPct val="150000"/>
              </a:lnSpc>
              <a:spcBef>
                <a:spcPts val="1200"/>
              </a:spcBef>
              <a:buFont typeface="Arial" pitchFamily="34" charset="0"/>
              <a:buChar char="•"/>
            </a:pPr>
            <a:r>
              <a:rPr lang="en-US" sz="3200" dirty="0">
                <a:solidFill>
                  <a:schemeClr val="tx1"/>
                </a:solidFill>
                <a:latin typeface="Arial" charset="0"/>
                <a:cs typeface="Arial" charset="0"/>
              </a:rPr>
              <a:t>E2329-10:</a:t>
            </a:r>
            <a:r>
              <a:rPr lang="en-US" sz="3200" b="0" dirty="0">
                <a:solidFill>
                  <a:schemeClr val="tx1"/>
                </a:solidFill>
                <a:latin typeface="Arial" charset="0"/>
                <a:cs typeface="Arial" charset="0"/>
              </a:rPr>
              <a:t>	Standard Practice for Identification of Seized Drugs</a:t>
            </a:r>
          </a:p>
          <a:p>
            <a:pPr marL="1401763" lvl="1" indent="-457200" defTabSz="912813" eaLnBrk="1" hangingPunct="1">
              <a:lnSpc>
                <a:spcPct val="150000"/>
              </a:lnSpc>
              <a:spcBef>
                <a:spcPts val="1200"/>
              </a:spcBef>
              <a:buFont typeface="Arial" pitchFamily="34" charset="0"/>
              <a:buChar char="•"/>
            </a:pPr>
            <a:r>
              <a:rPr lang="en-US" sz="3200" dirty="0" smtClean="0">
                <a:solidFill>
                  <a:schemeClr val="tx1"/>
                </a:solidFill>
                <a:latin typeface="Arial" charset="0"/>
                <a:cs typeface="Arial" charset="0"/>
              </a:rPr>
              <a:t>E2548-11:</a:t>
            </a:r>
            <a:r>
              <a:rPr lang="en-US" sz="3200" b="0" dirty="0">
                <a:solidFill>
                  <a:schemeClr val="tx1"/>
                </a:solidFill>
                <a:latin typeface="Arial" charset="0"/>
                <a:cs typeface="Arial" charset="0"/>
              </a:rPr>
              <a:t>	Standard Guide for Sampling Seized Drugs for </a:t>
            </a:r>
            <a:r>
              <a:rPr lang="en-US" sz="3200" b="0" dirty="0" smtClean="0">
                <a:solidFill>
                  <a:schemeClr val="tx1"/>
                </a:solidFill>
                <a:latin typeface="Arial" charset="0"/>
                <a:cs typeface="Arial" charset="0"/>
              </a:rPr>
              <a:t>				Qualitative and </a:t>
            </a:r>
            <a:r>
              <a:rPr lang="en-US" sz="3200" b="0" dirty="0">
                <a:solidFill>
                  <a:schemeClr val="tx1"/>
                </a:solidFill>
                <a:latin typeface="Arial" charset="0"/>
                <a:cs typeface="Arial" charset="0"/>
              </a:rPr>
              <a:t>Quantitative Analysis</a:t>
            </a:r>
          </a:p>
          <a:p>
            <a:pPr marL="1401763" lvl="1" indent="-457200" defTabSz="912813" eaLnBrk="1" hangingPunct="1">
              <a:lnSpc>
                <a:spcPct val="150000"/>
              </a:lnSpc>
              <a:spcBef>
                <a:spcPts val="1200"/>
              </a:spcBef>
              <a:buFont typeface="Arial" pitchFamily="34" charset="0"/>
              <a:buChar char="•"/>
            </a:pPr>
            <a:r>
              <a:rPr lang="en-US" sz="3200" dirty="0">
                <a:solidFill>
                  <a:schemeClr val="tx1"/>
                </a:solidFill>
                <a:latin typeface="Arial" charset="0"/>
                <a:cs typeface="Arial" charset="0"/>
              </a:rPr>
              <a:t>E2764-11:</a:t>
            </a:r>
            <a:r>
              <a:rPr lang="en-US" sz="3200" b="0" dirty="0">
                <a:solidFill>
                  <a:schemeClr val="tx1"/>
                </a:solidFill>
                <a:latin typeface="Arial" charset="0"/>
                <a:cs typeface="Arial" charset="0"/>
              </a:rPr>
              <a:t>	Standard Practice for Uncertainty Assessment in </a:t>
            </a:r>
            <a:r>
              <a:rPr lang="en-US" sz="3200" b="0" dirty="0" smtClean="0">
                <a:solidFill>
                  <a:schemeClr val="tx1"/>
                </a:solidFill>
                <a:latin typeface="Arial" charset="0"/>
                <a:cs typeface="Arial" charset="0"/>
              </a:rPr>
              <a:t>				the Context </a:t>
            </a:r>
            <a:r>
              <a:rPr lang="en-US" sz="3200" b="0" dirty="0">
                <a:solidFill>
                  <a:schemeClr val="tx1"/>
                </a:solidFill>
                <a:latin typeface="Arial" charset="0"/>
                <a:cs typeface="Arial" charset="0"/>
              </a:rPr>
              <a:t>of Seized Drug </a:t>
            </a:r>
            <a:r>
              <a:rPr lang="en-US" sz="3200" b="0" dirty="0" smtClean="0">
                <a:solidFill>
                  <a:schemeClr val="tx1"/>
                </a:solidFill>
                <a:latin typeface="Arial" charset="0"/>
                <a:cs typeface="Arial" charset="0"/>
              </a:rPr>
              <a:t>Analysis</a:t>
            </a:r>
          </a:p>
          <a:p>
            <a:pPr marL="1401763" lvl="2" indent="-457200" defTabSz="133350" eaLnBrk="1" hangingPunct="1">
              <a:lnSpc>
                <a:spcPct val="150000"/>
              </a:lnSpc>
              <a:spcBef>
                <a:spcPts val="1200"/>
              </a:spcBef>
              <a:buFont typeface="Arial" pitchFamily="34" charset="0"/>
              <a:buChar char="•"/>
            </a:pPr>
            <a:r>
              <a:rPr lang="en-US" sz="3200" dirty="0" smtClean="0">
                <a:solidFill>
                  <a:schemeClr val="tx1"/>
                </a:solidFill>
                <a:latin typeface="Arial" charset="0"/>
                <a:cs typeface="Arial" charset="0"/>
              </a:rPr>
              <a:t>Exxxx-12:		</a:t>
            </a:r>
            <a:r>
              <a:rPr lang="en-US" sz="3200" b="0" dirty="0" smtClean="0">
                <a:solidFill>
                  <a:schemeClr val="tx1"/>
                </a:solidFill>
                <a:latin typeface="Arial" charset="0"/>
                <a:cs typeface="Arial" charset="0"/>
              </a:rPr>
              <a:t>		Standard Guide for the Analysis of Clandestine 																										Laboratory Evidence</a:t>
            </a:r>
            <a:endParaRPr lang="en-US" sz="3200" b="0" dirty="0">
              <a:solidFill>
                <a:schemeClr val="tx1"/>
              </a:solidFill>
              <a:latin typeface="Arial" charset="0"/>
              <a:cs typeface="Arial" charset="0"/>
            </a:endParaRPr>
          </a:p>
        </p:txBody>
      </p:sp>
      <p:sp>
        <p:nvSpPr>
          <p:cNvPr id="66" name="Rectangle 4"/>
          <p:cNvSpPr>
            <a:spLocks noChangeArrowheads="1"/>
          </p:cNvSpPr>
          <p:nvPr/>
        </p:nvSpPr>
        <p:spPr bwMode="auto">
          <a:xfrm>
            <a:off x="35235824" y="6919865"/>
            <a:ext cx="12002979" cy="759362"/>
          </a:xfrm>
          <a:prstGeom prst="rect">
            <a:avLst/>
          </a:prstGeom>
          <a:noFill/>
          <a:ln w="12700">
            <a:noFill/>
            <a:miter lim="800000"/>
            <a:headEnd type="none" w="sm" len="sm"/>
            <a:tailEnd type="none" w="sm" len="sm"/>
          </a:ln>
        </p:spPr>
        <p:txBody>
          <a:bodyPr wrap="square" lIns="20498" tIns="10249" rIns="20498" bIns="10249">
            <a:spAutoFit/>
          </a:bodyPr>
          <a:lstStyle/>
          <a:p>
            <a:pPr algn="ctr" defTabSz="203200"/>
            <a:r>
              <a:rPr lang="en-US" sz="4800" b="1" dirty="0" smtClean="0">
                <a:solidFill>
                  <a:schemeClr val="tx1"/>
                </a:solidFill>
                <a:effectLst>
                  <a:outerShdw blurRad="38100" dist="38100" dir="2700000" algn="tl">
                    <a:srgbClr val="000000">
                      <a:alpha val="43137"/>
                    </a:srgbClr>
                  </a:outerShdw>
                </a:effectLst>
                <a:latin typeface="Arial" charset="0"/>
              </a:rPr>
              <a:t>Standard Development Organization</a:t>
            </a:r>
            <a:endParaRPr lang="en-US" sz="4800" b="1" i="1" dirty="0">
              <a:solidFill>
                <a:schemeClr val="tx1"/>
              </a:solidFill>
              <a:effectLst>
                <a:outerShdw blurRad="38100" dist="38100" dir="2700000" algn="tl">
                  <a:srgbClr val="000000">
                    <a:alpha val="43137"/>
                  </a:srgbClr>
                </a:outerShdw>
              </a:effectLst>
              <a:latin typeface="Arial" charset="0"/>
            </a:endParaRPr>
          </a:p>
        </p:txBody>
      </p:sp>
      <p:sp>
        <p:nvSpPr>
          <p:cNvPr id="67" name="Rectangle 3"/>
          <p:cNvSpPr>
            <a:spLocks noChangeArrowheads="1"/>
          </p:cNvSpPr>
          <p:nvPr/>
        </p:nvSpPr>
        <p:spPr bwMode="auto">
          <a:xfrm>
            <a:off x="34778624" y="23215816"/>
            <a:ext cx="10881028" cy="7084578"/>
          </a:xfrm>
          <a:prstGeom prst="rect">
            <a:avLst/>
          </a:prstGeom>
          <a:noFill/>
          <a:ln w="9525">
            <a:noFill/>
            <a:miter lim="800000"/>
            <a:headEnd/>
            <a:tailEnd/>
          </a:ln>
        </p:spPr>
        <p:txBody>
          <a:bodyPr wrap="square" lIns="92021" tIns="46011" rIns="92021" bIns="46011">
            <a:spAutoFit/>
          </a:bodyPr>
          <a:lstStyle/>
          <a:p>
            <a:pPr marL="460375" lvl="1" defTabSz="912813" eaLnBrk="0" hangingPunct="0">
              <a:spcBef>
                <a:spcPts val="700"/>
              </a:spcBef>
              <a:buClr>
                <a:srgbClr val="C00000"/>
              </a:buClr>
              <a:buFont typeface="Wingdings" pitchFamily="2" charset="2"/>
              <a:buChar char="v"/>
            </a:pPr>
            <a:r>
              <a:rPr lang="en-US" sz="3600" b="0" dirty="0">
                <a:solidFill>
                  <a:schemeClr val="tx1"/>
                </a:solidFill>
              </a:rPr>
              <a:t>   SAFS – Christian </a:t>
            </a:r>
            <a:r>
              <a:rPr lang="en-US" sz="3600" b="0" dirty="0" err="1">
                <a:solidFill>
                  <a:schemeClr val="tx1"/>
                </a:solidFill>
              </a:rPr>
              <a:t>Matchett</a:t>
            </a:r>
            <a:endParaRPr lang="en-US" sz="3600" b="0" dirty="0">
              <a:solidFill>
                <a:schemeClr val="tx1"/>
              </a:solidFill>
            </a:endParaRP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SWAFS – Scott </a:t>
            </a:r>
            <a:r>
              <a:rPr lang="en-US" sz="3600" b="0" dirty="0" err="1">
                <a:solidFill>
                  <a:schemeClr val="tx1"/>
                </a:solidFill>
              </a:rPr>
              <a:t>Vajdos</a:t>
            </a:r>
            <a:endParaRPr lang="en-US" sz="3600" b="0" dirty="0">
              <a:solidFill>
                <a:schemeClr val="tx1"/>
              </a:solidFill>
            </a:endParaRP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Toxicology – Dr. Robert </a:t>
            </a:r>
            <a:r>
              <a:rPr lang="en-US" sz="3600" b="0" dirty="0" smtClean="0">
                <a:solidFill>
                  <a:schemeClr val="tx1"/>
                </a:solidFill>
              </a:rPr>
              <a:t>Powers</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t>
            </a:r>
            <a:r>
              <a:rPr lang="en-US" sz="3600" b="0" dirty="0" smtClean="0">
                <a:solidFill>
                  <a:schemeClr val="tx1"/>
                </a:solidFill>
              </a:rPr>
              <a:t> Canada – Richard Laing</a:t>
            </a:r>
          </a:p>
          <a:p>
            <a:pPr marL="460375" lvl="1" defTabSz="912813" eaLnBrk="0" hangingPunct="0">
              <a:spcBef>
                <a:spcPts val="700"/>
              </a:spcBef>
              <a:buClr>
                <a:srgbClr val="C00000"/>
              </a:buClr>
              <a:buFont typeface="Wingdings" pitchFamily="2" charset="2"/>
              <a:buChar char="v"/>
            </a:pPr>
            <a:r>
              <a:rPr lang="en-US" sz="3600" b="0" dirty="0" smtClean="0">
                <a:solidFill>
                  <a:schemeClr val="tx1"/>
                </a:solidFill>
              </a:rPr>
              <a:t>  </a:t>
            </a:r>
            <a:r>
              <a:rPr lang="en-US" sz="3600" b="0" dirty="0">
                <a:solidFill>
                  <a:schemeClr val="tx1"/>
                </a:solidFill>
              </a:rPr>
              <a:t>United Kingdom – Dr. Sylvia Burns</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Australia – Catherine Quinn</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Germany – Dr. Udo Zerell</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ENFSI – Dr. Michael Bovens</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UNODC – Dr. Iphigenia Naidis</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AFSN/IDWG – Dr. Angeline Yap Tiong Whei</a:t>
            </a:r>
          </a:p>
          <a:p>
            <a:pPr marL="460375" lvl="1" defTabSz="912813" eaLnBrk="0" hangingPunct="0">
              <a:spcBef>
                <a:spcPts val="700"/>
              </a:spcBef>
              <a:buClr>
                <a:srgbClr val="C00000"/>
              </a:buClr>
              <a:buFont typeface="Wingdings" pitchFamily="2" charset="2"/>
              <a:buChar char="v"/>
            </a:pPr>
            <a:r>
              <a:rPr lang="en-US" sz="3600" b="0" dirty="0">
                <a:solidFill>
                  <a:schemeClr val="tx1"/>
                </a:solidFill>
              </a:rPr>
              <a:t>  AICEF – Dr. Adriano Maldaner</a:t>
            </a:r>
          </a:p>
        </p:txBody>
      </p:sp>
      <p:sp>
        <p:nvSpPr>
          <p:cNvPr id="69" name="Text Box 36"/>
          <p:cNvSpPr txBox="1">
            <a:spLocks noChangeArrowheads="1"/>
          </p:cNvSpPr>
          <p:nvPr/>
        </p:nvSpPr>
        <p:spPr bwMode="auto">
          <a:xfrm>
            <a:off x="8428276" y="21348002"/>
            <a:ext cx="2563487" cy="266919"/>
          </a:xfrm>
          <a:prstGeom prst="rect">
            <a:avLst/>
          </a:prstGeom>
          <a:noFill/>
          <a:ln w="9525">
            <a:noFill/>
            <a:miter lim="800000"/>
            <a:headEnd/>
            <a:tailEnd/>
          </a:ln>
        </p:spPr>
        <p:txBody>
          <a:bodyPr wrap="none" lIns="20498" tIns="10249" rIns="20498" bIns="10249">
            <a:spAutoFit/>
          </a:bodyPr>
          <a:lstStyle/>
          <a:p>
            <a:pPr defTabSz="203200" eaLnBrk="1" hangingPunct="1"/>
            <a:r>
              <a:rPr lang="en-US" sz="1600" dirty="0">
                <a:solidFill>
                  <a:schemeClr val="tx1"/>
                </a:solidFill>
                <a:latin typeface="Arial" charset="0"/>
              </a:rPr>
              <a:t>Updated </a:t>
            </a:r>
            <a:r>
              <a:rPr lang="en-US" sz="1600" dirty="0" smtClean="0">
                <a:solidFill>
                  <a:schemeClr val="tx1"/>
                </a:solidFill>
                <a:latin typeface="Arial" charset="0"/>
              </a:rPr>
              <a:t>August 29, 2012</a:t>
            </a:r>
            <a:endParaRPr lang="en-US" sz="1600" dirty="0">
              <a:solidFill>
                <a:schemeClr val="tx1"/>
              </a:solidFill>
              <a:latin typeface="Arial" charset="0"/>
            </a:endParaRPr>
          </a:p>
        </p:txBody>
      </p:sp>
      <p:sp>
        <p:nvSpPr>
          <p:cNvPr id="30" name="AutoShape 70"/>
          <p:cNvSpPr>
            <a:spLocks noChangeArrowheads="1"/>
          </p:cNvSpPr>
          <p:nvPr/>
        </p:nvSpPr>
        <p:spPr bwMode="auto">
          <a:xfrm>
            <a:off x="8156023" y="1057057"/>
            <a:ext cx="35075283" cy="3937000"/>
          </a:xfrm>
          <a:prstGeom prst="roundRect">
            <a:avLst>
              <a:gd name="adj" fmla="val 16667"/>
            </a:avLst>
          </a:prstGeom>
          <a:blipFill dpi="0" rotWithShape="1">
            <a:blip r:embed="rId8">
              <a:alphaModFix amt="78000"/>
            </a:blip>
            <a:srcRect/>
            <a:stretch>
              <a:fillRect/>
            </a:stretch>
          </a:blipFill>
          <a:ln w="9525">
            <a:solidFill>
              <a:schemeClr val="tx1"/>
            </a:solidFill>
            <a:round/>
            <a:headEnd/>
            <a:tailEnd/>
          </a:ln>
          <a:effectLst/>
        </p:spPr>
        <p:txBody>
          <a:bodyPr wrap="none" anchor="ctr"/>
          <a:lstStyle/>
          <a:p>
            <a:pPr>
              <a:defRPr/>
            </a:pPr>
            <a:endParaRPr lang="en-US"/>
          </a:p>
        </p:txBody>
      </p:sp>
      <p:pic>
        <p:nvPicPr>
          <p:cNvPr id="31" name="Picture 17" descr="mini_logo"/>
          <p:cNvPicPr>
            <a:picLocks noChangeAspect="1" noChangeArrowheads="1"/>
          </p:cNvPicPr>
          <p:nvPr/>
        </p:nvPicPr>
        <p:blipFill>
          <a:blip r:embed="rId9" cstate="print"/>
          <a:srcRect/>
          <a:stretch>
            <a:fillRect/>
          </a:stretch>
        </p:blipFill>
        <p:spPr bwMode="auto">
          <a:xfrm>
            <a:off x="2015515" y="1050939"/>
            <a:ext cx="3826677" cy="3949236"/>
          </a:xfrm>
          <a:prstGeom prst="rect">
            <a:avLst/>
          </a:prstGeom>
          <a:noFill/>
          <a:ln w="9525">
            <a:noFill/>
            <a:miter lim="800000"/>
            <a:headEnd/>
            <a:tailEnd/>
          </a:ln>
        </p:spPr>
      </p:pic>
      <p:sp>
        <p:nvSpPr>
          <p:cNvPr id="32" name="TextBox 37"/>
          <p:cNvSpPr txBox="1">
            <a:spLocks noChangeArrowheads="1"/>
          </p:cNvSpPr>
          <p:nvPr/>
        </p:nvSpPr>
        <p:spPr bwMode="auto">
          <a:xfrm>
            <a:off x="11520464" y="2225364"/>
            <a:ext cx="28346400" cy="1600386"/>
          </a:xfrm>
          <a:prstGeom prst="rect">
            <a:avLst/>
          </a:prstGeom>
          <a:noFill/>
          <a:ln w="9525">
            <a:noFill/>
            <a:miter lim="800000"/>
            <a:headEnd/>
            <a:tailEnd/>
          </a:ln>
        </p:spPr>
        <p:txBody>
          <a:bodyPr wrap="square" lIns="91388" tIns="45694" rIns="91388" bIns="45694">
            <a:spAutoFit/>
          </a:bodyPr>
          <a:lstStyle/>
          <a:p>
            <a:pPr algn="ctr" defTabSz="912813"/>
            <a:r>
              <a:rPr lang="en-US" sz="9800" dirty="0" smtClean="0">
                <a:cs typeface="Arial" charset="0"/>
              </a:rPr>
              <a:t>WWW.SWGDRUG.ORG</a:t>
            </a:r>
            <a:endParaRPr lang="en-US" sz="7100" dirty="0"/>
          </a:p>
        </p:txBody>
      </p:sp>
      <p:pic>
        <p:nvPicPr>
          <p:cNvPr id="33" name="Picture 17" descr="mini_logo"/>
          <p:cNvPicPr>
            <a:picLocks noChangeAspect="1" noChangeArrowheads="1"/>
          </p:cNvPicPr>
          <p:nvPr/>
        </p:nvPicPr>
        <p:blipFill>
          <a:blip r:embed="rId9" cstate="print"/>
          <a:srcRect/>
          <a:stretch>
            <a:fillRect/>
          </a:stretch>
        </p:blipFill>
        <p:spPr bwMode="auto">
          <a:xfrm>
            <a:off x="45899384" y="1050939"/>
            <a:ext cx="3826677" cy="39492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
  <TotalTime>16787</TotalTime>
  <Words>725</Words>
  <Application>Microsoft Office PowerPoint</Application>
  <PresentationFormat>Custom</PresentationFormat>
  <Paragraphs>134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Rodriguez-Cruz, Sandra E</cp:lastModifiedBy>
  <cp:revision>1615</cp:revision>
  <cp:lastPrinted>2004-05-01T11:19:50Z</cp:lastPrinted>
  <dcterms:created xsi:type="dcterms:W3CDTF">2000-07-07T15:10:51Z</dcterms:created>
  <dcterms:modified xsi:type="dcterms:W3CDTF">2012-09-04T15:10:22Z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